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11"/>
  </p:notesMasterIdLst>
  <p:sldIdLst>
    <p:sldId id="263" r:id="rId4"/>
    <p:sldId id="264" r:id="rId5"/>
    <p:sldId id="265" r:id="rId6"/>
    <p:sldId id="271" r:id="rId7"/>
    <p:sldId id="267" r:id="rId8"/>
    <p:sldId id="274" r:id="rId9"/>
    <p:sldId id="286" r:id="rId10"/>
    <p:sldId id="275" r:id="rId12"/>
    <p:sldId id="287" r:id="rId13"/>
    <p:sldId id="268" r:id="rId14"/>
    <p:sldId id="304" r:id="rId15"/>
    <p:sldId id="300" r:id="rId16"/>
    <p:sldId id="305" r:id="rId17"/>
    <p:sldId id="306" r:id="rId18"/>
    <p:sldId id="303" r:id="rId19"/>
    <p:sldId id="269" r:id="rId20"/>
    <p:sldId id="307" r:id="rId21"/>
    <p:sldId id="308" r:id="rId22"/>
    <p:sldId id="327" r:id="rId23"/>
    <p:sldId id="334" r:id="rId24"/>
    <p:sldId id="328" r:id="rId25"/>
    <p:sldId id="297" r:id="rId26"/>
    <p:sldId id="282" r:id="rId27"/>
    <p:sldId id="272" r:id="rId28"/>
    <p:sldId id="266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aow" initials="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A6FA"/>
    <a:srgbClr val="4289E1"/>
    <a:srgbClr val="FB99B5"/>
    <a:srgbClr val="F47667"/>
    <a:srgbClr val="1F1E24"/>
    <a:srgbClr val="6690D6"/>
    <a:srgbClr val="000032"/>
    <a:srgbClr val="010C4C"/>
    <a:srgbClr val="010A48"/>
    <a:srgbClr val="0216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8" autoAdjust="0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1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8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7T22:58:04.150" idx="1">
    <p:pos x="10" y="1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7T22:58:04.150" idx="1">
    <p:pos x="10" y="10"/>
    <p:text/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8T15:06:11.430" idx="2">
    <p:pos x="10" y="10"/>
    <p:text/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6-28T15:06:11.430" idx="2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C8E9B-D58E-4F06-B449-F0A9AD4C81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1520C-DD8B-47E9-B743-1181B896B3E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C5671-428A-4C1C-AA37-07B5815FAC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jpe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2" Type="http://schemas.openxmlformats.org/officeDocument/2006/relationships/image" Target="../media/image9.jpeg"/><Relationship Id="rId11" Type="http://schemas.openxmlformats.org/officeDocument/2006/relationships/image" Target="../media/image4.png"/><Relationship Id="rId10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2" Type="http://schemas.openxmlformats.org/officeDocument/2006/relationships/image" Target="../media/image9.jpeg"/><Relationship Id="rId11" Type="http://schemas.openxmlformats.org/officeDocument/2006/relationships/image" Target="../media/image4.png"/><Relationship Id="rId10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.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0B0DD-C8A9-41AE-92E1-DA4419FA26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EB100-5530-4434-9104-2A09847007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建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矩形 70"/>
          <p:cNvSpPr/>
          <p:nvPr userDrawn="1"/>
        </p:nvSpPr>
        <p:spPr>
          <a:xfrm>
            <a:off x="1524000" y="1563118"/>
            <a:ext cx="2540000" cy="48073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直接连接符 78"/>
          <p:cNvCxnSpPr/>
          <p:nvPr userDrawn="1"/>
        </p:nvCxnSpPr>
        <p:spPr>
          <a:xfrm>
            <a:off x="1524000" y="2251800"/>
            <a:ext cx="2540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图片 23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sp>
        <p:nvSpPr>
          <p:cNvPr id="239" name="文本框 238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文本框 239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77466" y="1563118"/>
            <a:ext cx="6290534" cy="42822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6" name="等腰三角形 15"/>
          <p:cNvSpPr/>
          <p:nvPr userDrawn="1"/>
        </p:nvSpPr>
        <p:spPr>
          <a:xfrm rot="10800000">
            <a:off x="5159312" y="5125251"/>
            <a:ext cx="112776" cy="97221"/>
          </a:xfrm>
          <a:prstGeom prst="triangle">
            <a:avLst/>
          </a:prstGeom>
          <a:solidFill>
            <a:srgbClr val="DB3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等腰三角形 29"/>
          <p:cNvSpPr/>
          <p:nvPr userDrawn="1"/>
        </p:nvSpPr>
        <p:spPr>
          <a:xfrm rot="10800000">
            <a:off x="9676373" y="5985262"/>
            <a:ext cx="112776" cy="97221"/>
          </a:xfrm>
          <a:prstGeom prst="triangle">
            <a:avLst/>
          </a:prstGeom>
          <a:solidFill>
            <a:srgbClr val="DB3B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8615129" y="5923666"/>
            <a:ext cx="2412767" cy="4901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1400" b="1" dirty="0">
                <a:solidFill>
                  <a:srgbClr val="DB3B00"/>
                </a:solidFill>
                <a:sym typeface="+mn-lt"/>
              </a:rPr>
              <a:t>Step 1 </a:t>
            </a:r>
            <a:r>
              <a:rPr lang="zh-CN" altLang="en-US" sz="1400" dirty="0">
                <a:sym typeface="+mn-lt"/>
              </a:rPr>
              <a:t>：缩小页面比例</a:t>
            </a:r>
            <a:endParaRPr lang="zh-CN" altLang="en-US" sz="1400" dirty="0"/>
          </a:p>
        </p:txBody>
      </p:sp>
      <p:sp>
        <p:nvSpPr>
          <p:cNvPr id="33" name="文本框 32"/>
          <p:cNvSpPr txBox="1"/>
          <p:nvPr userDrawn="1"/>
        </p:nvSpPr>
        <p:spPr>
          <a:xfrm>
            <a:off x="4945462" y="5060595"/>
            <a:ext cx="5694545" cy="49013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en-US" altLang="zh-CN" sz="1400" b="1" kern="1200" dirty="0">
                <a:solidFill>
                  <a:srgbClr val="DB3B00"/>
                </a:solidFill>
                <a:latin typeface="+mn-lt"/>
                <a:ea typeface="+mn-ea"/>
                <a:cs typeface="+mn-cs"/>
                <a:sym typeface="+mn-lt"/>
              </a:rPr>
              <a:t>Step 2 </a:t>
            </a:r>
            <a:r>
              <a:rPr lang="zh-CN" altLang="en-US" sz="1400" dirty="0">
                <a:sym typeface="+mn-lt"/>
              </a:rPr>
              <a:t>：查看</a:t>
            </a:r>
            <a:r>
              <a:rPr lang="en-US" altLang="zh-CN" sz="1400" dirty="0">
                <a:sym typeface="+mn-lt"/>
              </a:rPr>
              <a:t>Office</a:t>
            </a:r>
            <a:r>
              <a:rPr lang="zh-CN" altLang="en-US" sz="1400" dirty="0">
                <a:sym typeface="+mn-lt"/>
              </a:rPr>
              <a:t>助手为你准备的页面内容建议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619158" y="2324799"/>
            <a:ext cx="2358596" cy="333437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sz="1400" dirty="0">
                <a:latin typeface="+mn-ea"/>
                <a:ea typeface="+mn-ea"/>
              </a:rPr>
              <a:t>为了方便你制作</a:t>
            </a:r>
            <a:r>
              <a:rPr lang="en-US" altLang="zh-CN" sz="1400" dirty="0">
                <a:latin typeface="+mn-ea"/>
                <a:ea typeface="+mn-ea"/>
              </a:rPr>
              <a:t>PPT</a:t>
            </a:r>
            <a:r>
              <a:rPr lang="zh-CN" altLang="en-US" sz="1400" dirty="0">
                <a:latin typeface="+mn-ea"/>
                <a:ea typeface="+mn-ea"/>
              </a:rPr>
              <a:t>时有清晰的逻辑框架，</a:t>
            </a:r>
            <a:r>
              <a:rPr lang="en-US" altLang="zh-CN" sz="1400" dirty="0">
                <a:latin typeface="+mn-ea"/>
                <a:ea typeface="+mn-ea"/>
              </a:rPr>
              <a:t>Office</a:t>
            </a:r>
            <a:r>
              <a:rPr lang="zh-CN" altLang="en-US" sz="1400" dirty="0">
                <a:latin typeface="+mn-ea"/>
                <a:ea typeface="+mn-ea"/>
              </a:rPr>
              <a:t>助手根据模板的使用场景，准备了专业的内容编写建议。</a:t>
            </a:r>
            <a:endParaRPr lang="en-US" altLang="zh-CN" sz="1400" dirty="0">
              <a:latin typeface="+mn-ea"/>
              <a:ea typeface="+mn-ea"/>
            </a:endParaRPr>
          </a:p>
          <a:p>
            <a:pPr>
              <a:lnSpc>
                <a:spcPct val="220000"/>
              </a:lnSpc>
            </a:pPr>
            <a:r>
              <a:rPr lang="zh-CN" altLang="en-US" sz="1400" dirty="0">
                <a:latin typeface="+mn-ea"/>
                <a:ea typeface="+mn-ea"/>
              </a:rPr>
              <a:t>在使用模板时，缩小页面比例，就可以看到我们编写的内容建议，希望能帮助到你。</a:t>
            </a:r>
            <a:endParaRPr lang="en-US" altLang="zh-CN" sz="1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9403079" y="5659173"/>
            <a:ext cx="1137690" cy="314849"/>
          </a:xfrm>
          <a:prstGeom prst="rect">
            <a:avLst/>
          </a:prstGeom>
          <a:noFill/>
          <a:ln w="76200">
            <a:solidFill>
              <a:srgbClr val="DB3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>
            <a:off x="4945462" y="2574435"/>
            <a:ext cx="1379138" cy="2514565"/>
          </a:xfrm>
          <a:prstGeom prst="rect">
            <a:avLst/>
          </a:prstGeom>
          <a:noFill/>
          <a:ln w="76200">
            <a:solidFill>
              <a:srgbClr val="DB3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1524000" y="1563117"/>
            <a:ext cx="2540000" cy="685035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7" name="文本框 106"/>
          <p:cNvSpPr txBox="1"/>
          <p:nvPr userDrawn="1"/>
        </p:nvSpPr>
        <p:spPr>
          <a:xfrm>
            <a:off x="2017836" y="1720968"/>
            <a:ext cx="1569660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模板使用建议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4377466" y="777602"/>
            <a:ext cx="6096000" cy="4905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>
              <a:lnSpc>
                <a:spcPct val="220000"/>
              </a:lnSpc>
              <a:defRPr sz="1400">
                <a:latin typeface="+mn-ea"/>
              </a:defRPr>
            </a:lvl1pPr>
          </a:lstStyle>
          <a:p>
            <a:pPr lvl="0"/>
            <a:r>
              <a:rPr lang="zh-CN" altLang="en-US" dirty="0"/>
              <a:t>*本页为案例使用说明页，使用时请删除本页内容。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设计准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矩形 70"/>
          <p:cNvSpPr/>
          <p:nvPr userDrawn="1"/>
        </p:nvSpPr>
        <p:spPr>
          <a:xfrm>
            <a:off x="1524000" y="2349420"/>
            <a:ext cx="9144000" cy="3733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 userDrawn="1"/>
        </p:nvSpPr>
        <p:spPr>
          <a:xfrm>
            <a:off x="1524000" y="1800442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05206" y="2788930"/>
            <a:ext cx="584041" cy="584041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2101621" y="3496072"/>
            <a:ext cx="1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字体设置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5206" y="4623878"/>
            <a:ext cx="695757" cy="695757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2130852" y="5319635"/>
            <a:ext cx="1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大小设置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253006" y="4248600"/>
            <a:ext cx="766399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 userDrawn="1"/>
        </p:nvSpPr>
        <p:spPr>
          <a:xfrm>
            <a:off x="5285521" y="2705525"/>
            <a:ext cx="2262158" cy="111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/>
              <a:t>中文字体：微软雅黑</a:t>
            </a:r>
            <a:endParaRPr lang="en-US" altLang="zh-CN" dirty="0"/>
          </a:p>
          <a:p>
            <a:pPr algn="l">
              <a:lnSpc>
                <a:spcPct val="200000"/>
              </a:lnSpc>
            </a:pPr>
            <a:r>
              <a:rPr lang="zh-CN" altLang="en-US" dirty="0"/>
              <a:t>英文字体：</a:t>
            </a:r>
            <a:r>
              <a:rPr lang="en-US" altLang="zh-CN" dirty="0"/>
              <a:t>Arial</a:t>
            </a:r>
            <a:endParaRPr lang="zh-CN" altLang="en-US" dirty="0"/>
          </a:p>
        </p:txBody>
      </p:sp>
      <p:sp>
        <p:nvSpPr>
          <p:cNvPr id="24" name="文本框 23"/>
          <p:cNvSpPr txBox="1"/>
          <p:nvPr userDrawn="1"/>
        </p:nvSpPr>
        <p:spPr>
          <a:xfrm>
            <a:off x="5285521" y="4572636"/>
            <a:ext cx="1826141" cy="111633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/>
              <a:t>标题字号：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en-US" altLang="zh-CN" dirty="0"/>
          </a:p>
          <a:p>
            <a:pPr algn="l">
              <a:lnSpc>
                <a:spcPct val="200000"/>
              </a:lnSpc>
            </a:pPr>
            <a:r>
              <a:rPr lang="zh-CN" altLang="en-US" dirty="0"/>
              <a:t>正文字号：</a:t>
            </a:r>
            <a:r>
              <a:rPr lang="en-US" altLang="zh-CN" dirty="0"/>
              <a:t>14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cxnSp>
        <p:nvCxnSpPr>
          <p:cNvPr id="79" name="直接连接符 78"/>
          <p:cNvCxnSpPr/>
          <p:nvPr userDrawn="1"/>
        </p:nvCxnSpPr>
        <p:spPr>
          <a:xfrm>
            <a:off x="1524000" y="2352872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 userDrawn="1"/>
        </p:nvSpPr>
        <p:spPr>
          <a:xfrm>
            <a:off x="5542002" y="1903144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设计准则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6" name="矩形 235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7" name="图片 236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238" name="图片 237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239" name="文本框 238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文本框 239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文本框 240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1524000" y="2362299"/>
            <a:ext cx="9144000" cy="3733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9" name="直接连接符 268"/>
          <p:cNvCxnSpPr/>
          <p:nvPr userDrawn="1"/>
        </p:nvCxnSpPr>
        <p:spPr>
          <a:xfrm>
            <a:off x="1524000" y="2362299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524000" y="1813321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5542002" y="1903144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版权声明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1721708" y="2668528"/>
            <a:ext cx="8732108" cy="31208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本素材中涉及到的所有的内容的所有权、知识产权等归原始权利人或者合法的受让人所有，您购买</a:t>
            </a: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免费或通过其他合法方式获得的本信息的使用权，并受到以下条款约束：</a:t>
            </a:r>
            <a:endParaRPr lang="zh-CN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lvl="0">
              <a:lnSpc>
                <a:spcPct val="220000"/>
              </a:lnSpc>
            </a:pP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您仅可以个人非商业用途使用该等信息内容，不得将其全部或部分内容用于出售、或出租、出借、转让、分销、发布等其他方任何式供他人使用；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lvl="0" indent="-17145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禁止在任何网站、平台、应用程序上以任何方式为他人提供本素材所有内容的下载、转载等；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lvl="0" indent="-17145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对于不当下载、转载或引用本信息内容而引起的民事纷争、行政处理或其他损失，声明方不承担责任；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lvl="0" indent="-171450"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ea typeface="+mn-ea"/>
                <a:cs typeface="+mn-ea"/>
                <a:sym typeface="+mn-lt"/>
              </a:rPr>
              <a:t> </a:t>
            </a:r>
            <a:r>
              <a:rPr lang="zh-CN" altLang="zh-CN" sz="1200" dirty="0">
                <a:latin typeface="+mn-ea"/>
                <a:ea typeface="+mn-ea"/>
                <a:cs typeface="+mn-ea"/>
                <a:sym typeface="+mn-lt"/>
              </a:rPr>
              <a:t>对不遵守本声明或其他违法、恶意使用本信息内容者，声明方保留追究其法律责任的权利。</a:t>
            </a:r>
            <a:endParaRPr lang="zh-CN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algn="l"/>
            <a:endParaRPr lang="zh-CN" altLang="en-US" sz="1200" dirty="0">
              <a:latin typeface="+mn-ea"/>
              <a:ea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1524000" y="1586203"/>
            <a:ext cx="9144000" cy="4702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9" name="直接连接符 268"/>
          <p:cNvCxnSpPr/>
          <p:nvPr userDrawn="1"/>
        </p:nvCxnSpPr>
        <p:spPr>
          <a:xfrm>
            <a:off x="1524000" y="2152459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1524000" y="1602857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3810759" y="1680275"/>
            <a:ext cx="4570482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智能的设计工具，让你告别繁琐的设计流程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2286947" y="3287359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段落统一</a:t>
            </a:r>
            <a:endParaRPr lang="zh-CN" altLang="en-US" dirty="0"/>
          </a:p>
        </p:txBody>
      </p:sp>
      <p:sp>
        <p:nvSpPr>
          <p:cNvPr id="27" name="文本框 26"/>
          <p:cNvSpPr txBox="1"/>
          <p:nvPr userDrawn="1"/>
        </p:nvSpPr>
        <p:spPr>
          <a:xfrm>
            <a:off x="4459816" y="3287359"/>
            <a:ext cx="1107996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画中画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 userDrawn="1"/>
        </p:nvSpPr>
        <p:spPr>
          <a:xfrm>
            <a:off x="6742696" y="3287358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三维折图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 userDrawn="1"/>
        </p:nvSpPr>
        <p:spPr>
          <a:xfrm>
            <a:off x="8970098" y="3289417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色彩统一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 userDrawn="1"/>
        </p:nvSpPr>
        <p:spPr>
          <a:xfrm>
            <a:off x="2307539" y="4786036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图形裁图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 userDrawn="1"/>
        </p:nvSpPr>
        <p:spPr>
          <a:xfrm>
            <a:off x="4480408" y="4786036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背景虚化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 userDrawn="1"/>
        </p:nvSpPr>
        <p:spPr>
          <a:xfrm>
            <a:off x="6763288" y="4786035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字体统一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6" name="文本框 65"/>
          <p:cNvSpPr txBox="1"/>
          <p:nvPr userDrawn="1"/>
        </p:nvSpPr>
        <p:spPr>
          <a:xfrm>
            <a:off x="8990690" y="4788094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PPT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瘦身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861102" y="3695660"/>
            <a:ext cx="2000869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rgbClr val="999999"/>
                </a:solidFill>
                <a:latin typeface="+mn-ea"/>
                <a:ea typeface="+mn-ea"/>
                <a:cs typeface="+mn-ea"/>
                <a:sym typeface="+mn-lt"/>
              </a:rPr>
              <a:t>一键统一</a:t>
            </a:r>
            <a:r>
              <a:rPr lang="en-US" altLang="zh-CN" sz="1200" dirty="0">
                <a:solidFill>
                  <a:srgbClr val="999999"/>
                </a:solidFill>
                <a:latin typeface="+mn-ea"/>
                <a:ea typeface="+mn-ea"/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latin typeface="+mn-ea"/>
                <a:ea typeface="+mn-ea"/>
                <a:cs typeface="+mn-ea"/>
                <a:sym typeface="+mn-lt"/>
              </a:rPr>
              <a:t>所有页面字体</a:t>
            </a:r>
            <a:endParaRPr lang="zh-CN" altLang="en-US" sz="1200" dirty="0">
              <a:solidFill>
                <a:srgbClr val="999999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71" name="文本框 70"/>
          <p:cNvSpPr txBox="1"/>
          <p:nvPr userDrawn="1"/>
        </p:nvSpPr>
        <p:spPr>
          <a:xfrm>
            <a:off x="4382872" y="3695660"/>
            <a:ext cx="1261884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让图片更加高级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72" name="文本框 71"/>
          <p:cNvSpPr txBox="1"/>
          <p:nvPr userDrawn="1"/>
        </p:nvSpPr>
        <p:spPr>
          <a:xfrm>
            <a:off x="6492476" y="3695660"/>
            <a:ext cx="1723549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快速让图片具有立体感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74" name="文本框 73"/>
          <p:cNvSpPr txBox="1"/>
          <p:nvPr userDrawn="1"/>
        </p:nvSpPr>
        <p:spPr>
          <a:xfrm>
            <a:off x="8533032" y="3695660"/>
            <a:ext cx="2023311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一键统一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所有页面色彩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1" name="文本框 90"/>
          <p:cNvSpPr txBox="1"/>
          <p:nvPr userDrawn="1"/>
        </p:nvSpPr>
        <p:spPr>
          <a:xfrm>
            <a:off x="2153650" y="5224921"/>
            <a:ext cx="1415772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zh-CN" sz="1200" dirty="0">
                <a:solidFill>
                  <a:srgbClr val="999999"/>
                </a:solidFill>
                <a:cs typeface="+mn-ea"/>
                <a:sym typeface="+mn-lt"/>
              </a:rPr>
              <a:t>极速裁剪图片大小</a:t>
            </a:r>
            <a:endParaRPr lang="zh-CN" altLang="zh-CN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2" name="文本框 91"/>
          <p:cNvSpPr txBox="1"/>
          <p:nvPr userDrawn="1"/>
        </p:nvSpPr>
        <p:spPr>
          <a:xfrm>
            <a:off x="4198279" y="5224921"/>
            <a:ext cx="1672253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让图片具有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“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大片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”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特质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3" name="文本框 92"/>
          <p:cNvSpPr txBox="1"/>
          <p:nvPr userDrawn="1"/>
        </p:nvSpPr>
        <p:spPr>
          <a:xfrm>
            <a:off x="6419538" y="5224921"/>
            <a:ext cx="1869423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一键统一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所有页字体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sp>
        <p:nvSpPr>
          <p:cNvPr id="94" name="文本框 93"/>
          <p:cNvSpPr txBox="1"/>
          <p:nvPr userDrawn="1"/>
        </p:nvSpPr>
        <p:spPr>
          <a:xfrm>
            <a:off x="8837967" y="5224921"/>
            <a:ext cx="1407758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快速精简</a:t>
            </a:r>
            <a:r>
              <a:rPr lang="en-US" altLang="zh-CN" sz="1200" dirty="0">
                <a:solidFill>
                  <a:srgbClr val="999999"/>
                </a:solidFill>
                <a:cs typeface="+mn-ea"/>
                <a:sym typeface="+mn-lt"/>
              </a:rPr>
              <a:t>PPT</a:t>
            </a:r>
            <a:r>
              <a:rPr lang="zh-CN" altLang="en-US" sz="1200" dirty="0">
                <a:solidFill>
                  <a:srgbClr val="999999"/>
                </a:solidFill>
                <a:cs typeface="+mn-ea"/>
                <a:sym typeface="+mn-lt"/>
              </a:rPr>
              <a:t>空间</a:t>
            </a:r>
            <a:endParaRPr lang="zh-CN" altLang="en-US" sz="1200" dirty="0">
              <a:solidFill>
                <a:srgbClr val="999999"/>
              </a:solidFill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9449" y="4095097"/>
            <a:ext cx="609600" cy="609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37046" y="4095097"/>
            <a:ext cx="609600" cy="609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707646" y="4095097"/>
            <a:ext cx="609600" cy="6096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57157" y="4095097"/>
            <a:ext cx="609600" cy="6096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80651" y="2552464"/>
            <a:ext cx="609600" cy="6096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991894" y="2552464"/>
            <a:ext cx="609600" cy="609600"/>
          </a:xfrm>
          <a:prstGeom prst="rect">
            <a:avLst/>
          </a:prstGeom>
        </p:spPr>
      </p:pic>
      <p:pic>
        <p:nvPicPr>
          <p:cNvPr id="256" name="图片 25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724397" y="2552464"/>
            <a:ext cx="609600" cy="609600"/>
          </a:xfrm>
          <a:prstGeom prst="rect">
            <a:avLst/>
          </a:prstGeom>
        </p:spPr>
      </p:pic>
      <p:pic>
        <p:nvPicPr>
          <p:cNvPr id="258" name="图片 257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56736" y="2596420"/>
            <a:ext cx="609600" cy="609600"/>
          </a:xfrm>
          <a:prstGeom prst="rect">
            <a:avLst/>
          </a:prstGeom>
        </p:spPr>
      </p:pic>
      <p:sp>
        <p:nvSpPr>
          <p:cNvPr id="50" name="矩形 49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" name="图片 50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53" name="文本框 52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宣传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矩形 48"/>
          <p:cNvSpPr/>
          <p:nvPr userDrawn="1"/>
        </p:nvSpPr>
        <p:spPr>
          <a:xfrm>
            <a:off x="1524000" y="1586203"/>
            <a:ext cx="9144000" cy="4702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 userDrawn="1"/>
        </p:nvCxnSpPr>
        <p:spPr>
          <a:xfrm>
            <a:off x="1524000" y="2152459"/>
            <a:ext cx="9144000" cy="0"/>
          </a:xfrm>
          <a:prstGeom prst="line">
            <a:avLst/>
          </a:prstGeom>
          <a:ln>
            <a:solidFill>
              <a:srgbClr val="D7D7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 userDrawn="1"/>
        </p:nvSpPr>
        <p:spPr>
          <a:xfrm>
            <a:off x="1524000" y="1602857"/>
            <a:ext cx="9144000" cy="549602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53" name="文本框 52"/>
          <p:cNvSpPr txBox="1"/>
          <p:nvPr userDrawn="1"/>
        </p:nvSpPr>
        <p:spPr>
          <a:xfrm>
            <a:off x="4157007" y="1680275"/>
            <a:ext cx="3877985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solidFill>
                  <a:srgbClr val="666666"/>
                </a:solidFill>
                <a:latin typeface="+mn-lt"/>
                <a:ea typeface="+mn-ea"/>
                <a:cs typeface="+mn-ea"/>
                <a:sym typeface="+mn-lt"/>
              </a:rPr>
              <a:t>丰富的内容库，让你随时迸发灵感！</a:t>
            </a:r>
            <a:endParaRPr lang="zh-CN" altLang="en-US" dirty="0">
              <a:solidFill>
                <a:srgbClr val="66666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 userDrawn="1"/>
        </p:nvSpPr>
        <p:spPr>
          <a:xfrm>
            <a:off x="2320092" y="3287359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案例库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4579240" y="3287359"/>
            <a:ext cx="877163" cy="3693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插图库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文本框 55"/>
          <p:cNvSpPr txBox="1"/>
          <p:nvPr userDrawn="1"/>
        </p:nvSpPr>
        <p:spPr>
          <a:xfrm>
            <a:off x="6878704" y="3287358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色彩库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7" name="文本框 56"/>
          <p:cNvSpPr txBox="1"/>
          <p:nvPr userDrawn="1"/>
        </p:nvSpPr>
        <p:spPr>
          <a:xfrm>
            <a:off x="9085514" y="3289417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图标库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文本框 57"/>
          <p:cNvSpPr txBox="1"/>
          <p:nvPr userDrawn="1"/>
        </p:nvSpPr>
        <p:spPr>
          <a:xfrm>
            <a:off x="2328889" y="4786036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图片库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9" name="文本框 58"/>
          <p:cNvSpPr txBox="1"/>
          <p:nvPr userDrawn="1"/>
        </p:nvSpPr>
        <p:spPr>
          <a:xfrm>
            <a:off x="4595823" y="4786036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图示库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0" name="文本框 59"/>
          <p:cNvSpPr txBox="1"/>
          <p:nvPr userDrawn="1"/>
        </p:nvSpPr>
        <p:spPr>
          <a:xfrm>
            <a:off x="6800251" y="4786035"/>
            <a:ext cx="1107996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智能图表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 userDrawn="1"/>
        </p:nvSpPr>
        <p:spPr>
          <a:xfrm>
            <a:off x="9103264" y="4788094"/>
            <a:ext cx="877163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主题库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96974" y="2580054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89147" y="2569352"/>
            <a:ext cx="609600" cy="609600"/>
          </a:xfrm>
          <a:prstGeom prst="rect">
            <a:avLst/>
          </a:prstGeom>
        </p:spPr>
      </p:pic>
      <p:pic>
        <p:nvPicPr>
          <p:cNvPr id="41" name="111_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237045" y="2580054"/>
            <a:ext cx="609600" cy="609600"/>
          </a:xfrm>
          <a:prstGeom prst="rect">
            <a:avLst/>
          </a:prstGeom>
        </p:spPr>
      </p:pic>
      <p:pic>
        <p:nvPicPr>
          <p:cNvPr id="42" name="111_3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62670" y="4095941"/>
            <a:ext cx="609600" cy="609600"/>
          </a:xfrm>
          <a:prstGeom prst="rect">
            <a:avLst/>
          </a:prstGeom>
        </p:spPr>
      </p:pic>
      <p:pic>
        <p:nvPicPr>
          <p:cNvPr id="43" name="111_3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729604" y="4095941"/>
            <a:ext cx="609600" cy="609600"/>
          </a:xfrm>
          <a:prstGeom prst="rect">
            <a:avLst/>
          </a:prstGeom>
        </p:spPr>
      </p:pic>
      <p:pic>
        <p:nvPicPr>
          <p:cNvPr id="45" name="111_3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051461" y="2580054"/>
            <a:ext cx="609600" cy="60960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237045" y="4095941"/>
            <a:ext cx="609600" cy="6096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049449" y="4095941"/>
            <a:ext cx="609600" cy="609600"/>
          </a:xfrm>
          <a:prstGeom prst="rect">
            <a:avLst/>
          </a:prstGeom>
        </p:spPr>
      </p:pic>
      <p:sp>
        <p:nvSpPr>
          <p:cNvPr id="62" name="矩形 61"/>
          <p:cNvSpPr/>
          <p:nvPr userDrawn="1"/>
        </p:nvSpPr>
        <p:spPr>
          <a:xfrm>
            <a:off x="8797522" y="426033"/>
            <a:ext cx="1870478" cy="842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3" name="图片 62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1524000" y="447093"/>
            <a:ext cx="832932" cy="832932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7997112" y="426033"/>
            <a:ext cx="842088" cy="842088"/>
          </a:xfrm>
          <a:prstGeom prst="rect">
            <a:avLst/>
          </a:prstGeom>
        </p:spPr>
      </p:pic>
      <p:sp>
        <p:nvSpPr>
          <p:cNvPr id="65" name="文本框 64"/>
          <p:cNvSpPr txBox="1"/>
          <p:nvPr userDrawn="1"/>
        </p:nvSpPr>
        <p:spPr>
          <a:xfrm>
            <a:off x="2356932" y="454248"/>
            <a:ext cx="2206904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l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Office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助手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 userDrawn="1"/>
        </p:nvSpPr>
        <p:spPr>
          <a:xfrm>
            <a:off x="2394256" y="960344"/>
            <a:ext cx="1765227" cy="30777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l"/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en-US" altLang="zh-CN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设计工具</a:t>
            </a:r>
            <a:endParaRPr lang="zh-CN" altLang="en-US" sz="1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 userDrawn="1"/>
        </p:nvSpPr>
        <p:spPr>
          <a:xfrm>
            <a:off x="8797522" y="466866"/>
            <a:ext cx="1870478" cy="7001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关注官方公众号</a:t>
            </a:r>
            <a:endParaRPr lang="en-US" altLang="zh-CN" sz="1400" dirty="0">
              <a:solidFill>
                <a:srgbClr val="999999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1400" dirty="0">
                <a:solidFill>
                  <a:srgbClr val="999999"/>
                </a:solidFill>
              </a:rPr>
              <a:t>解锁更多办公技能</a:t>
            </a:r>
            <a:endParaRPr lang="zh-CN" altLang="en-US" sz="1400" dirty="0">
              <a:solidFill>
                <a:srgbClr val="99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过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 userDrawn="1"/>
        </p:nvSpPr>
        <p:spPr>
          <a:xfrm rot="5400000">
            <a:off x="252" y="538228"/>
            <a:ext cx="357636" cy="3581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6597569"/>
            <a:ext cx="12192000" cy="272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470580" y="504931"/>
            <a:ext cx="2646879" cy="42473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 defTabSz="913765"/>
            <a:r>
              <a:rPr lang="zh-CN" altLang="en-US" dirty="0"/>
              <a:t>单击此处输入标题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6435524"/>
            <a:ext cx="12192000" cy="422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546391" y="2860179"/>
            <a:ext cx="449353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3600" b="1" i="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algn="ctr" defTabSz="913765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17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605312" y="4533277"/>
            <a:ext cx="189827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1600" i="0" dirty="0">
                <a:solidFill>
                  <a:schemeClr val="bg1"/>
                </a:solidFill>
              </a:defRPr>
            </a:lvl1pPr>
          </a:lstStyle>
          <a:p>
            <a:pPr marL="0" lvl="0" algn="ctr" defTabSz="913765"/>
            <a:r>
              <a:rPr lang="zh-CN" altLang="en-US" dirty="0"/>
              <a:t>单击此处输入标题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111_5"/>
          <p:cNvSpPr txBox="1"/>
          <p:nvPr userDrawn="1"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tags" Target="../tags/tag6.xml"/><Relationship Id="rId7" Type="http://schemas.openxmlformats.org/officeDocument/2006/relationships/image" Target="../media/image33.png"/><Relationship Id="rId6" Type="http://schemas.openxmlformats.org/officeDocument/2006/relationships/tags" Target="../tags/tag5.xml"/><Relationship Id="rId5" Type="http://schemas.openxmlformats.org/officeDocument/2006/relationships/image" Target="../media/image32.png"/><Relationship Id="rId4" Type="http://schemas.openxmlformats.org/officeDocument/2006/relationships/tags" Target="../tags/tag4.xml"/><Relationship Id="rId3" Type="http://schemas.openxmlformats.org/officeDocument/2006/relationships/image" Target="../media/image31.png"/><Relationship Id="rId2" Type="http://schemas.openxmlformats.org/officeDocument/2006/relationships/tags" Target="../tags/tag3.xml"/><Relationship Id="rId13" Type="http://schemas.openxmlformats.org/officeDocument/2006/relationships/comments" Target="../comments/comment3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0.xml"/><Relationship Id="rId10" Type="http://schemas.openxmlformats.org/officeDocument/2006/relationships/tags" Target="../tags/tag7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comments" Target="../comments/comment4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.xml"/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9.pn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813" b="781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1" name="文本占位符 9"/>
          <p:cNvSpPr txBox="1"/>
          <p:nvPr/>
        </p:nvSpPr>
        <p:spPr>
          <a:xfrm>
            <a:off x="609602" y="3474263"/>
            <a:ext cx="8107680" cy="1088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i="0" kern="12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电信用户流失</a:t>
            </a:r>
            <a:r>
              <a:rPr lang="zh-CN" altLang="en-US"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预测</a:t>
            </a:r>
            <a:endParaRPr lang="zh-CN" altLang="en-US" sz="7200" b="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sym typeface="思源黑体 CN Regular" panose="020B0500000000000000" pitchFamily="34" charset="-122"/>
            </a:endParaRPr>
          </a:p>
        </p:txBody>
      </p:sp>
      <p:sp>
        <p:nvSpPr>
          <p:cNvPr id="23" name="文本占位符 9"/>
          <p:cNvSpPr txBox="1"/>
          <p:nvPr/>
        </p:nvSpPr>
        <p:spPr>
          <a:xfrm>
            <a:off x="708660" y="4775200"/>
            <a:ext cx="4483735" cy="71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600" i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r>
              <a:rPr lang="zh-CN" altLang="en-US" sz="1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组长：谢必</a:t>
            </a:r>
            <a:r>
              <a:rPr lang="zh-CN" altLang="en-US" sz="1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成</a:t>
            </a:r>
            <a:endParaRPr lang="zh-CN" altLang="en-US" sz="1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  <a:p>
            <a:pPr algn="ctr" defTabSz="913765"/>
            <a:r>
              <a:rPr lang="zh-CN" altLang="en-US" sz="1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组员：卜泳民，刘向阳，罗杰琛，</a:t>
            </a:r>
            <a:r>
              <a:rPr lang="zh-CN" altLang="en-US" sz="18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rPr>
              <a:t>高子杰</a:t>
            </a:r>
            <a:endParaRPr lang="zh-CN" altLang="en-US" sz="18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8399198">
            <a:off x="6363157" y="-2241467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8399198">
            <a:off x="4371907" y="5339296"/>
            <a:ext cx="561905" cy="484401"/>
          </a:xfrm>
          <a:prstGeom prst="triangle">
            <a:avLst/>
          </a:prstGeom>
          <a:noFill/>
          <a:ln w="635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5499008">
            <a:off x="5237309" y="-1266473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8399198">
            <a:off x="6432099" y="4761164"/>
            <a:ext cx="1002084" cy="863866"/>
          </a:xfrm>
          <a:prstGeom prst="triangle">
            <a:avLst/>
          </a:prstGeom>
          <a:noFill/>
          <a:ln w="635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4021" y="2507582"/>
            <a:ext cx="3521304" cy="753989"/>
            <a:chOff x="984021" y="2507582"/>
            <a:chExt cx="3521304" cy="753989"/>
          </a:xfrm>
        </p:grpSpPr>
        <p:sp>
          <p:nvSpPr>
            <p:cNvPr id="22" name="文本占位符 9"/>
            <p:cNvSpPr txBox="1"/>
            <p:nvPr/>
          </p:nvSpPr>
          <p:spPr>
            <a:xfrm>
              <a:off x="984021" y="2507582"/>
              <a:ext cx="2510545" cy="52197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7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400" b="1" i="0" kern="1200" spc="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69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40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数据分析</a:t>
              </a:r>
              <a:endParaRPr sz="40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10075" y="2507582"/>
              <a:ext cx="95250" cy="753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18697" y="3160825"/>
            <a:ext cx="3702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可视化分析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4462" y="2827078"/>
              <a:ext cx="1961195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03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8" name="图文框 7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518666" y="2614909"/>
            <a:ext cx="4384040" cy="1944370"/>
            <a:chOff x="8163565" y="2152061"/>
            <a:chExt cx="4384040" cy="1944370"/>
          </a:xfrm>
        </p:grpSpPr>
        <p:sp>
          <p:nvSpPr>
            <p:cNvPr id="15" name="TextBox 20"/>
            <p:cNvSpPr>
              <a:spLocks noChangeArrowheads="1"/>
            </p:cNvSpPr>
            <p:nvPr/>
          </p:nvSpPr>
          <p:spPr bwMode="auto">
            <a:xfrm>
              <a:off x="8163565" y="2897551"/>
              <a:ext cx="4384040" cy="1198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ym typeface="+mn-ea"/>
                </a:rPr>
                <a:t>大约四分之一客户存在流失现象</a:t>
              </a:r>
              <a:endParaRPr lang="zh-CN" altLang="en-US" sz="1600" dirty="0" smtClean="0"/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Churn</a:t>
              </a:r>
              <a:r>
                <a:rPr lang="zh-CN" altLang="en-US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标签列表示该数据集的目标变量，记录了用户是否</a:t>
              </a:r>
              <a:r>
                <a:rPr lang="zh-CN" altLang="en-US" sz="16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流失</a:t>
              </a:r>
              <a:endParaRPr lang="zh-CN" altLang="en-US" sz="16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矩形 21"/>
            <p:cNvSpPr>
              <a:spLocks noChangeArrowheads="1"/>
            </p:cNvSpPr>
            <p:nvPr/>
          </p:nvSpPr>
          <p:spPr bwMode="auto">
            <a:xfrm>
              <a:off x="8163565" y="2152061"/>
              <a:ext cx="2878661" cy="570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2400" dirty="0" smtClean="0">
                  <a:sym typeface="+mn-ea"/>
                </a:rPr>
                <a:t>一</a:t>
              </a:r>
              <a:r>
                <a:rPr lang="en-US" altLang="zh-CN" sz="2400" dirty="0" smtClean="0">
                  <a:sym typeface="+mn-ea"/>
                </a:rPr>
                <a:t>.</a:t>
              </a:r>
              <a:r>
                <a:rPr lang="zh-CN" altLang="en-US" sz="2400" dirty="0" smtClean="0">
                  <a:sym typeface="+mn-ea"/>
                </a:rPr>
                <a:t>流失客户占比</a:t>
              </a:r>
              <a:endParaRPr lang="en-US" altLang="zh-CN" sz="2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2960" y="1628140"/>
            <a:ext cx="5060315" cy="411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TextBox 20"/>
          <p:cNvSpPr>
            <a:spLocks noChangeArrowheads="1"/>
          </p:cNvSpPr>
          <p:nvPr/>
        </p:nvSpPr>
        <p:spPr bwMode="auto">
          <a:xfrm>
            <a:off x="7304124" y="3012584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55" name="图文框 54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475740" y="2317115"/>
            <a:ext cx="4114800" cy="2411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>
                <a:sym typeface="+mn-ea"/>
              </a:rPr>
              <a:t>二</a:t>
            </a:r>
            <a:r>
              <a:rPr lang="en-US" altLang="zh-CN" sz="2000" dirty="0" smtClean="0">
                <a:sym typeface="+mn-ea"/>
              </a:rPr>
              <a:t>.</a:t>
            </a:r>
            <a:r>
              <a:rPr lang="zh-CN" altLang="en-US" sz="2000" dirty="0" smtClean="0">
                <a:sym typeface="+mn-ea"/>
              </a:rPr>
              <a:t>基本特征对客户流失影响</a:t>
            </a:r>
            <a:endParaRPr lang="zh-CN" altLang="en-US" sz="20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sym typeface="+mn-ea"/>
              </a:rPr>
              <a:t>     </a:t>
            </a:r>
            <a:r>
              <a:rPr lang="zh-CN" altLang="en-US" sz="1600" dirty="0" smtClean="0">
                <a:sym typeface="+mn-ea"/>
              </a:rPr>
              <a:t>由图可知：性别对客户流失基本没有影响；年龄对客户流失有影响，老年人流失占比高于年轻人；是否有配偶对客户流失有影响，无配偶客户流失占比高于有配偶客户；是否有家属对客户流失有影响，无家属客户流失占比高于有家属客户。</a:t>
            </a:r>
            <a:endParaRPr lang="zh-CN" altLang="en-US" sz="1600" dirty="0" smtClean="0"/>
          </a:p>
        </p:txBody>
      </p:sp>
      <p:sp>
        <p:nvSpPr>
          <p:cNvPr id="66" name="PA-矩形 6"/>
          <p:cNvSpPr/>
          <p:nvPr>
            <p:custDataLst>
              <p:tags r:id="rId1"/>
            </p:custDataLst>
          </p:nvPr>
        </p:nvSpPr>
        <p:spPr>
          <a:xfrm>
            <a:off x="9528179" y="1180821"/>
            <a:ext cx="931940" cy="8341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7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24012" r="24012"/>
          <a:stretch>
            <a:fillRect/>
          </a:stretch>
        </p:blipFill>
        <p:spPr bwMode="auto">
          <a:xfrm>
            <a:off x="6591339" y="1502778"/>
            <a:ext cx="3295556" cy="4394264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A-图片 2" descr="C:\Users\2GGTFQ2\Desktop\tuwen(1)\图片\43\组 1111.png组 1111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6147" r="26147"/>
          <a:stretch>
            <a:fillRect/>
          </a:stretch>
        </p:blipFill>
        <p:spPr bwMode="auto">
          <a:xfrm>
            <a:off x="6442142" y="1502778"/>
            <a:ext cx="3295960" cy="4394264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A-图片 2" descr="C:\Users\2GGTFQ2\Desktop\tuwen(1)\图片\43\TB24.eWAAOWBuNjSsppXXXPgpXa-1714128138.jpgTB24.eWAAOWBuNjSsppXXXPgpXa-1714128138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25795" r="25795"/>
          <a:stretch>
            <a:fillRect/>
          </a:stretch>
        </p:blipFill>
        <p:spPr bwMode="auto">
          <a:xfrm>
            <a:off x="6292945" y="1502792"/>
            <a:ext cx="3295960" cy="4395265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A-图片 2" descr="C:\Users\2GGTFQ2\Desktop\tuwen(1)\图片\43\scooter-10-a.jpgscooter-10-a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26101" r="26101"/>
          <a:stretch>
            <a:fillRect/>
          </a:stretch>
        </p:blipFill>
        <p:spPr bwMode="auto">
          <a:xfrm>
            <a:off x="6143749" y="1502768"/>
            <a:ext cx="3295588" cy="4394307"/>
          </a:xfrm>
          <a:prstGeom prst="rect">
            <a:avLst/>
          </a:prstGeom>
          <a:noFill/>
          <a:effectLst>
            <a:outerShdw blurRad="304800" dist="101600" sx="104000" sy="104000" algn="ctr" rotWithShape="0">
              <a:srgbClr val="000000">
                <a:alpha val="16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Motion origin="layout" path="M 0.03317706 4.628499E-05 L 0 0 E" pathEditMode="relative"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92774" y="92785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99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Motion origin="layout" path="M 0.03562508 0 L 0 0 E" pathEditMode="relative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Scale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93303" y="9328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8" name="图文框 7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222756" y="1718289"/>
            <a:ext cx="3582670" cy="2702560"/>
            <a:chOff x="8163565" y="2152061"/>
            <a:chExt cx="3582670" cy="2702560"/>
          </a:xfrm>
        </p:grpSpPr>
        <p:sp>
          <p:nvSpPr>
            <p:cNvPr id="15" name="TextBox 20"/>
            <p:cNvSpPr>
              <a:spLocks noChangeArrowheads="1"/>
            </p:cNvSpPr>
            <p:nvPr/>
          </p:nvSpPr>
          <p:spPr bwMode="auto">
            <a:xfrm>
              <a:off x="8288025" y="2870881"/>
              <a:ext cx="3113405" cy="1983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 smtClean="0">
                  <a:sym typeface="+mn-ea"/>
                </a:rPr>
                <a:t>     </a:t>
              </a:r>
              <a:r>
                <a:rPr lang="zh-CN" altLang="en-US" sz="1400" dirty="0" smtClean="0">
                  <a:sym typeface="+mn-ea"/>
                </a:rPr>
                <a:t>由图可知：除了刚入网（tenure=0）的客户之外，流失率随着入网时间的延长呈下降趋势；当入网超过两个月时，流失率小于留存率，这段时间可以看做客户的适应期。</a:t>
              </a:r>
              <a:endParaRPr lang="zh-CN" altLang="en-US" sz="1400" dirty="0" smtClean="0"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ym typeface="+mn-ea"/>
                </a:rPr>
                <a:t> </a:t>
              </a:r>
              <a:endParaRPr lang="zh-CN" altLang="en-US" sz="1200" dirty="0" smtClean="0">
                <a:sym typeface="+mn-ea"/>
              </a:endParaRPr>
            </a:p>
          </p:txBody>
        </p:sp>
        <p:sp>
          <p:nvSpPr>
            <p:cNvPr id="16" name="矩形 21"/>
            <p:cNvSpPr>
              <a:spLocks noChangeArrowheads="1"/>
            </p:cNvSpPr>
            <p:nvPr/>
          </p:nvSpPr>
          <p:spPr bwMode="auto">
            <a:xfrm>
              <a:off x="8163565" y="2152061"/>
              <a:ext cx="3582670" cy="49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000" dirty="0" smtClean="0">
                  <a:sym typeface="+mn-ea"/>
                </a:rPr>
                <a:t>二、</a:t>
              </a:r>
              <a:r>
                <a:rPr sz="2000" dirty="0" smtClean="0">
                  <a:sym typeface="+mn-ea"/>
                </a:rPr>
                <a:t>基本特征对客户流失影响</a:t>
              </a:r>
              <a:endParaRPr sz="2000" dirty="0" smtClean="0">
                <a:sym typeface="+mn-e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3910" y="2018665"/>
            <a:ext cx="7734300" cy="3733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90" y="4281805"/>
            <a:ext cx="2903220" cy="226377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645" y="3159125"/>
            <a:ext cx="7799705" cy="323278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89941" y="1101069"/>
            <a:ext cx="11618595" cy="1875155"/>
            <a:chOff x="7235195" y="2039031"/>
            <a:chExt cx="11618595" cy="1875155"/>
          </a:xfrm>
        </p:grpSpPr>
        <p:sp>
          <p:nvSpPr>
            <p:cNvPr id="15" name="TextBox 20"/>
            <p:cNvSpPr>
              <a:spLocks noChangeArrowheads="1"/>
            </p:cNvSpPr>
            <p:nvPr/>
          </p:nvSpPr>
          <p:spPr bwMode="auto">
            <a:xfrm>
              <a:off x="7235195" y="2530521"/>
              <a:ext cx="11618595" cy="1383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ym typeface="+mn-ea"/>
                </a:rPr>
                <a:t>由图</a:t>
              </a:r>
              <a:r>
                <a:rPr lang="en-US" altLang="zh-CN" sz="1400" dirty="0" smtClean="0">
                  <a:sym typeface="+mn-ea"/>
                </a:rPr>
                <a:t>(1)</a:t>
              </a:r>
              <a:r>
                <a:rPr lang="zh-CN" altLang="en-US" sz="1400" dirty="0" smtClean="0">
                  <a:sym typeface="+mn-ea"/>
                </a:rPr>
                <a:t>可知，是否开通电话业务对客户流失影响很小</a:t>
              </a:r>
              <a:endParaRPr lang="zh-CN" altLang="en-US" sz="1400" dirty="0" smtClean="0"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ym typeface="+mn-ea"/>
                </a:rPr>
                <a:t>由图</a:t>
              </a:r>
              <a:r>
                <a:rPr lang="en-US" altLang="zh-CN" sz="1400" dirty="0" smtClean="0">
                  <a:sym typeface="+mn-ea"/>
                </a:rPr>
                <a:t>(2)</a:t>
              </a:r>
              <a:r>
                <a:rPr lang="zh-CN" altLang="en-US" sz="1400" dirty="0" smtClean="0">
                  <a:sym typeface="+mn-ea"/>
                </a:rPr>
                <a:t>可知，是否开通多线业务对客户流失影响很小。此外 MultipleLines 取值为 'No'和 'No phone service' 的两种情况基本一致。  </a:t>
              </a:r>
              <a:endParaRPr lang="zh-CN" altLang="en-US" sz="1400" dirty="0" smtClean="0">
                <a:sym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ym typeface="+mn-ea"/>
                </a:rPr>
                <a:t>由图</a:t>
              </a:r>
              <a:r>
                <a:rPr lang="en-US" altLang="zh-CN" sz="1400" dirty="0" smtClean="0">
                  <a:sym typeface="+mn-ea"/>
                </a:rPr>
                <a:t>(3)</a:t>
              </a:r>
              <a:r>
                <a:rPr lang="zh-CN" altLang="en-US" sz="1400" dirty="0" smtClean="0">
                  <a:sym typeface="+mn-ea"/>
                </a:rPr>
                <a:t>可知，未开通互联网的客户总数最少，而流失比例最低；开通光纤网络的客户总数最多，流失比例也最高；开通数字网络的客户则均居中。可以推测应该有更深层次的因素导致光纤用户流失更多客户，下一步观察与互联网相关的各项业务</a:t>
              </a:r>
              <a:endParaRPr lang="zh-CN" altLang="en-US" sz="1400" dirty="0" smtClean="0">
                <a:sym typeface="+mn-ea"/>
              </a:endParaRPr>
            </a:p>
          </p:txBody>
        </p:sp>
        <p:sp>
          <p:nvSpPr>
            <p:cNvPr id="16" name="矩形 21"/>
            <p:cNvSpPr>
              <a:spLocks noChangeArrowheads="1"/>
            </p:cNvSpPr>
            <p:nvPr/>
          </p:nvSpPr>
          <p:spPr bwMode="auto">
            <a:xfrm>
              <a:off x="7373625" y="2039031"/>
              <a:ext cx="3705225" cy="49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2000" dirty="0" smtClean="0">
                  <a:sym typeface="+mn-ea"/>
                </a:rPr>
                <a:t>三、</a:t>
              </a:r>
              <a:r>
                <a:rPr sz="2000" dirty="0" smtClean="0">
                  <a:sym typeface="+mn-ea"/>
                </a:rPr>
                <a:t>业务特征对客户流失影响</a:t>
              </a:r>
              <a:endParaRPr sz="2000" dirty="0" smtClean="0">
                <a:sym typeface="+mn-ea"/>
              </a:endParaRPr>
            </a:p>
          </p:txBody>
        </p:sp>
      </p:grpSp>
      <p:sp>
        <p:nvSpPr>
          <p:cNvPr id="14" name="矩形 21"/>
          <p:cNvSpPr>
            <a:spLocks noChangeArrowheads="1"/>
          </p:cNvSpPr>
          <p:nvPr/>
        </p:nvSpPr>
        <p:spPr bwMode="auto">
          <a:xfrm>
            <a:off x="1283970" y="431165"/>
            <a:ext cx="24942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可视化</a:t>
            </a:r>
            <a:r>
              <a: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分析</a:t>
            </a:r>
            <a:endParaRPr lang="zh-CN" altLang="en-US" sz="240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517525"/>
            <a:ext cx="1148715" cy="288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15" y="3159125"/>
            <a:ext cx="10032365" cy="29902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15" y="3159125"/>
            <a:ext cx="9638665" cy="3305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可视化分析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71475" y="891540"/>
            <a:ext cx="11156950" cy="2370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dirty="0" smtClean="0">
                <a:sym typeface="+mn-ea"/>
              </a:rPr>
              <a:t>三、</a:t>
            </a:r>
            <a:r>
              <a:rPr dirty="0" smtClean="0">
                <a:sym typeface="+mn-ea"/>
              </a:rPr>
              <a:t>业务特征对客户流失影响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每个一组当中，左边的代表流失用户，右边的代表非</a:t>
            </a:r>
            <a:r>
              <a:rPr lang="zh-CN" altLang="en-US" sz="1600" dirty="0" smtClean="0"/>
              <a:t>流失用户。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1.</a:t>
            </a:r>
            <a:r>
              <a:rPr lang="zh-CN" altLang="en-US" sz="1600" dirty="0" smtClean="0"/>
              <a:t>是否开通网络电视与网络电影业务，对用户流失与否不会产生影响。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2.</a:t>
            </a:r>
            <a:r>
              <a:rPr lang="zh-CN" altLang="en-US" sz="1600" dirty="0" smtClean="0"/>
              <a:t>是否开通技术支持与在线安全业务</a:t>
            </a:r>
            <a:r>
              <a:rPr lang="zh-CN" altLang="en-US" sz="1600" dirty="0" smtClean="0"/>
              <a:t>对用户影响最大。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3.</a:t>
            </a:r>
            <a:r>
              <a:rPr lang="zh-CN" altLang="en-US" sz="1600" dirty="0" smtClean="0"/>
              <a:t>是否开通设备保护与在线备份业务对用户影响居中。</a:t>
            </a: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2593975"/>
            <a:ext cx="3631565" cy="4006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65" y="2549525"/>
            <a:ext cx="3448050" cy="3946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140" y="2549525"/>
            <a:ext cx="3685540" cy="3858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44772" y="3297869"/>
            <a:ext cx="37024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模型预测</a:t>
            </a:r>
            <a:endParaRPr lang="zh-CN" altLang="en-US" sz="60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4462" y="2827078"/>
              <a:ext cx="1961195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04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特征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工程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16940" y="1339850"/>
            <a:ext cx="10154285" cy="5050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smtClean="0"/>
              <a:t>特征提取与转换：</a:t>
            </a:r>
            <a:endParaRPr lang="zh-CN" altLang="en-US" sz="20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将No phone service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、No internet service等内容变为</a:t>
            </a:r>
            <a:r>
              <a:rPr lang="en-US" altLang="zh-CN" sz="1600" dirty="0" smtClean="0"/>
              <a:t>No</a:t>
            </a:r>
            <a:r>
              <a:rPr lang="zh-CN" altLang="en-US" sz="1600" dirty="0" smtClean="0"/>
              <a:t>，将数值特征</a:t>
            </a:r>
            <a:r>
              <a:rPr lang="zh-CN" altLang="en-US" sz="1600" dirty="0" smtClean="0"/>
              <a:t>统一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把对目标变量的影响较小的列去除（即</a:t>
            </a:r>
            <a:r>
              <a:rPr lang="zh-CN" altLang="en-US" sz="1600" dirty="0" smtClean="0"/>
              <a:t>无用特征），</a:t>
            </a:r>
            <a:r>
              <a:rPr lang="zh-CN" altLang="en-US" sz="1600" dirty="0" smtClean="0"/>
              <a:t>如'gender'、'PhoneService'、'StreamingTV' 和 'StreamingMovies'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将部分列内容的</a:t>
            </a:r>
            <a:r>
              <a:rPr lang="en-US" altLang="zh-CN" sz="1600" dirty="0" smtClean="0"/>
              <a:t>yes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no</a:t>
            </a:r>
            <a:r>
              <a:rPr lang="zh-CN" altLang="en-US" sz="1600" dirty="0" smtClean="0"/>
              <a:t>用</a:t>
            </a:r>
            <a:r>
              <a:rPr lang="en-US" altLang="zh-CN" sz="1600" dirty="0" smtClean="0"/>
              <a:t>”1”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“0”</a:t>
            </a:r>
            <a:r>
              <a:rPr lang="zh-CN" altLang="en-US" sz="1600" dirty="0" smtClean="0"/>
              <a:t>代替，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对其余列的字符标签进行</a:t>
            </a:r>
            <a:r>
              <a:rPr lang="en-US" altLang="zh-CN" sz="1600" dirty="0" smtClean="0"/>
              <a:t>one-hot</a:t>
            </a:r>
            <a:r>
              <a:rPr lang="zh-CN" altLang="en-US" sz="1600" dirty="0" smtClean="0"/>
              <a:t>编码，便于后面模型的</a:t>
            </a:r>
            <a:r>
              <a:rPr lang="zh-CN" altLang="en-US" sz="1600" dirty="0" smtClean="0"/>
              <a:t>使用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2000" dirty="0" smtClean="0"/>
              <a:t>特征选择与展示：</a:t>
            </a:r>
            <a:endParaRPr lang="zh-CN" altLang="en-US" sz="20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计算皮尔逊相关系数矩阵，反应两两线性</a:t>
            </a:r>
            <a:r>
              <a:rPr lang="zh-CN" altLang="en-US" sz="1600" dirty="0" smtClean="0"/>
              <a:t>相关程度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并将关系绘制</a:t>
            </a:r>
            <a:r>
              <a:rPr lang="zh-CN" altLang="en-US" sz="1600" dirty="0" smtClean="0"/>
              <a:t>成热力图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9410" y="2546350"/>
            <a:ext cx="4127500" cy="3996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类别不平衡处理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25145" y="1130935"/>
            <a:ext cx="11166475" cy="393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在可视化环节中，我们观察到正负样本的比例大概在1:3左右，因此需要对正样本进行</a:t>
            </a:r>
            <a:r>
              <a:rPr lang="zh-CN" altLang="en-US" sz="1600" dirty="0" smtClean="0"/>
              <a:t>过</a:t>
            </a:r>
            <a:r>
              <a:rPr lang="en-US" altLang="zh-CN" sz="1600" dirty="0" smtClean="0"/>
              <a:t>采样或对负样本进行</a:t>
            </a:r>
            <a:r>
              <a:rPr lang="zh-CN" altLang="en-US" sz="1600" dirty="0" smtClean="0"/>
              <a:t>欠</a:t>
            </a:r>
            <a:r>
              <a:rPr lang="en-US" altLang="zh-CN" sz="1600" dirty="0" smtClean="0"/>
              <a:t>采样。本</a:t>
            </a:r>
            <a:r>
              <a:rPr lang="zh-CN" altLang="en-US" sz="1600" dirty="0" smtClean="0"/>
              <a:t>项目中</a:t>
            </a:r>
            <a:r>
              <a:rPr lang="en-US" altLang="zh-CN" sz="1600" dirty="0" smtClean="0"/>
              <a:t>采用</a:t>
            </a:r>
            <a:r>
              <a:rPr lang="zh-CN" altLang="en-US" sz="1600" dirty="0" smtClean="0"/>
              <a:t>过</a:t>
            </a:r>
            <a:r>
              <a:rPr lang="en-US" altLang="zh-CN" sz="1600" dirty="0" smtClean="0"/>
              <a:t>采样中较为成熟的SMOTE方法生成更多的正样本。</a:t>
            </a: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经过算法扩充数据集后，正负样本类别平衡</a:t>
            </a: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en-US" altLang="zh-CN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030" y="4050030"/>
            <a:ext cx="643890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2562860"/>
            <a:ext cx="5657850" cy="106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43239" y="1154770"/>
            <a:ext cx="5910146" cy="4951730"/>
            <a:chOff x="5843239" y="1154770"/>
            <a:chExt cx="5910146" cy="4951730"/>
          </a:xfrm>
        </p:grpSpPr>
        <p:sp>
          <p:nvSpPr>
            <p:cNvPr id="9" name="图文框 8"/>
            <p:cNvSpPr/>
            <p:nvPr/>
          </p:nvSpPr>
          <p:spPr>
            <a:xfrm>
              <a:off x="5843239" y="1154770"/>
              <a:ext cx="5910146" cy="4895386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TextBox 20"/>
            <p:cNvSpPr>
              <a:spLocks noChangeArrowheads="1"/>
            </p:cNvSpPr>
            <p:nvPr/>
          </p:nvSpPr>
          <p:spPr bwMode="auto">
            <a:xfrm>
              <a:off x="6821774" y="1714205"/>
              <a:ext cx="4402455" cy="4392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dirty="0" smtClean="0">
                  <a:sym typeface="+mn-ea"/>
                </a:rPr>
                <a:t>基本机器学习模型：逻辑回归，分类模型</a:t>
              </a:r>
              <a:endParaRPr lang="zh-CN" altLang="en-US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 smtClean="0">
                  <a:sym typeface="+mn-ea"/>
                </a:rPr>
                <a:t>集成学习的分类：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1.bagging</a:t>
              </a:r>
              <a:endParaRPr lang="en-US" altLang="zh-CN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 smtClean="0"/>
                <a:t>预测函数可并行</a:t>
              </a:r>
              <a:r>
                <a:rPr lang="zh-CN" altLang="en-US" sz="1600" dirty="0" smtClean="0"/>
                <a:t>生成。</a:t>
              </a:r>
              <a:r>
                <a:rPr lang="en-US" altLang="zh-CN" sz="1600" dirty="0" smtClean="0"/>
                <a:t>主要想法是分别训练几个不同的模型，然后让所有模型表决测试样例的输出。</a:t>
              </a:r>
              <a:endParaRPr lang="en-US" altLang="zh-CN" sz="1600" dirty="0" smtClean="0"/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 smtClean="0">
                  <a:sym typeface="+mn-ea"/>
                </a:rPr>
                <a:t>随机森林</a:t>
              </a:r>
              <a:endParaRPr lang="en-US" altLang="zh-CN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2.boosting</a:t>
              </a:r>
              <a:endParaRPr lang="en-US" altLang="zh-CN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 smtClean="0">
                  <a:sym typeface="+mn-ea"/>
                </a:rPr>
                <a:t>预测函数顺序生成。每一轮的训练集不变，只是训练集中每个样例在分类器中的权重发生变化。而权值是根据上一轮的分类结果进行调整。</a:t>
              </a:r>
              <a:endParaRPr lang="zh-CN" altLang="en-US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Adaboost、XGBoost</a:t>
              </a:r>
              <a:endParaRPr lang="en-US" altLang="zh-CN" sz="1600" dirty="0" smtClean="0"/>
            </a:p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使用模型介绍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26465" y="1087120"/>
            <a:ext cx="35941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bagging</a:t>
            </a:r>
            <a:r>
              <a:rPr lang="zh-CN" altLang="en-US" sz="1600" dirty="0" smtClean="0"/>
              <a:t>计算方式</a:t>
            </a:r>
            <a:r>
              <a:rPr lang="zh-CN" altLang="en-US" sz="1600" dirty="0" smtClean="0"/>
              <a:t>示意图</a:t>
            </a:r>
            <a:endParaRPr lang="zh-CN" altLang="en-US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1693545"/>
            <a:ext cx="5753100" cy="3940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-425548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331544" y="969689"/>
            <a:ext cx="3835315" cy="1189236"/>
            <a:chOff x="1231348" y="2680969"/>
            <a:chExt cx="3835315" cy="1189236"/>
          </a:xfrm>
        </p:grpSpPr>
        <p:sp>
          <p:nvSpPr>
            <p:cNvPr id="17" name="文本框 16"/>
            <p:cNvSpPr txBox="1"/>
            <p:nvPr/>
          </p:nvSpPr>
          <p:spPr>
            <a:xfrm>
              <a:off x="1231348" y="2680969"/>
              <a:ext cx="1765227" cy="11892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目录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003598" y="2921340"/>
              <a:ext cx="2063065" cy="7325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CONTENT</a:t>
              </a:r>
              <a:endParaRPr lang="zh-CN" altLang="en-US" sz="3200" b="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932125" y="3244456"/>
            <a:ext cx="2184400" cy="2466806"/>
            <a:chOff x="932125" y="3244456"/>
            <a:chExt cx="2184400" cy="2466806"/>
          </a:xfrm>
        </p:grpSpPr>
        <p:sp>
          <p:nvSpPr>
            <p:cNvPr id="57" name="矩形 56"/>
            <p:cNvSpPr/>
            <p:nvPr/>
          </p:nvSpPr>
          <p:spPr>
            <a:xfrm>
              <a:off x="932125" y="4741523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文本占位符 9"/>
            <p:cNvSpPr txBox="1"/>
            <p:nvPr/>
          </p:nvSpPr>
          <p:spPr>
            <a:xfrm>
              <a:off x="1218885" y="4741523"/>
              <a:ext cx="1723549" cy="4247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背景及意义</a:t>
              </a:r>
              <a:endParaRPr lang="zh-CN" altLang="en-US" sz="2400" b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087731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09027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559210" y="3244456"/>
            <a:ext cx="2184400" cy="2466806"/>
            <a:chOff x="3559210" y="3244456"/>
            <a:chExt cx="2184400" cy="2466806"/>
          </a:xfrm>
        </p:grpSpPr>
        <p:sp>
          <p:nvSpPr>
            <p:cNvPr id="58" name="矩形 57"/>
            <p:cNvSpPr/>
            <p:nvPr/>
          </p:nvSpPr>
          <p:spPr>
            <a:xfrm>
              <a:off x="3559210" y="4741523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</a:rPr>
                <a:t>数据预处理</a:t>
              </a:r>
              <a:endParaRPr lang="zh-CN" altLang="en-US" sz="240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endParaRPr>
            </a:p>
          </p:txBody>
        </p:sp>
        <p:sp>
          <p:nvSpPr>
            <p:cNvPr id="32" name="文本占位符 9"/>
            <p:cNvSpPr txBox="1"/>
            <p:nvPr/>
          </p:nvSpPr>
          <p:spPr>
            <a:xfrm>
              <a:off x="3873505" y="4762367"/>
              <a:ext cx="184731" cy="48013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714816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111839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229420" y="3244456"/>
            <a:ext cx="2184400" cy="2466806"/>
            <a:chOff x="6229420" y="3244456"/>
            <a:chExt cx="2184400" cy="2466806"/>
          </a:xfrm>
        </p:grpSpPr>
        <p:sp>
          <p:nvSpPr>
            <p:cNvPr id="59" name="矩形 58"/>
            <p:cNvSpPr/>
            <p:nvPr/>
          </p:nvSpPr>
          <p:spPr>
            <a:xfrm>
              <a:off x="6229420" y="4741523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文本占位符 9"/>
            <p:cNvSpPr txBox="1"/>
            <p:nvPr/>
          </p:nvSpPr>
          <p:spPr>
            <a:xfrm>
              <a:off x="6459845" y="4783211"/>
              <a:ext cx="1706880" cy="42354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可视化分析</a:t>
              </a:r>
              <a:endParaRPr lang="zh-CN" altLang="en-US" sz="2400" b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341901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714651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764834" y="3244456"/>
            <a:ext cx="2184400" cy="2466806"/>
            <a:chOff x="8764834" y="3244456"/>
            <a:chExt cx="2184400" cy="2466806"/>
          </a:xfrm>
        </p:grpSpPr>
        <p:sp>
          <p:nvSpPr>
            <p:cNvPr id="60" name="矩形 59"/>
            <p:cNvSpPr/>
            <p:nvPr/>
          </p:nvSpPr>
          <p:spPr>
            <a:xfrm>
              <a:off x="8764834" y="4732831"/>
              <a:ext cx="2184400" cy="480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文本占位符 9"/>
            <p:cNvSpPr txBox="1"/>
            <p:nvPr/>
          </p:nvSpPr>
          <p:spPr>
            <a:xfrm>
              <a:off x="9221972" y="4804055"/>
              <a:ext cx="1523999" cy="42354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400" b="0" dirty="0">
                  <a:solidFill>
                    <a:schemeClr val="tx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模型预测</a:t>
              </a:r>
              <a:endParaRPr lang="zh-CN" altLang="en-US" sz="2400" b="0" dirty="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8968986" y="3244456"/>
              <a:ext cx="1873189" cy="246680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317463" y="3516381"/>
              <a:ext cx="1079142" cy="1195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6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6000" b="1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43239" y="890610"/>
            <a:ext cx="5909945" cy="5159375"/>
            <a:chOff x="5843239" y="890610"/>
            <a:chExt cx="5909945" cy="5159375"/>
          </a:xfrm>
        </p:grpSpPr>
        <p:sp>
          <p:nvSpPr>
            <p:cNvPr id="9" name="图文框 8"/>
            <p:cNvSpPr/>
            <p:nvPr/>
          </p:nvSpPr>
          <p:spPr>
            <a:xfrm>
              <a:off x="5843239" y="890610"/>
              <a:ext cx="5909945" cy="5159375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TextBox 20"/>
            <p:cNvSpPr>
              <a:spLocks noChangeArrowheads="1"/>
            </p:cNvSpPr>
            <p:nvPr/>
          </p:nvSpPr>
          <p:spPr bwMode="auto">
            <a:xfrm>
              <a:off x="6596984" y="1778340"/>
              <a:ext cx="4402455" cy="3171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00" dirty="0" smtClean="0"/>
                <a:t>目的：为了让被评估的模型更加准确</a:t>
              </a:r>
              <a:r>
                <a:rPr lang="zh-CN" altLang="en-US" sz="1600" dirty="0" smtClean="0"/>
                <a:t>可信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k</a:t>
              </a:r>
              <a:r>
                <a:rPr lang="zh-CN" altLang="en-US" sz="1600" dirty="0" smtClean="0">
                  <a:sym typeface="+mn-ea"/>
                </a:rPr>
                <a:t>折</a:t>
              </a:r>
              <a:r>
                <a:rPr lang="zh-CN" altLang="en-US" sz="1600" dirty="0" smtClean="0">
                  <a:sym typeface="+mn-ea"/>
                </a:rPr>
                <a:t>交叉验证：把数据集分成K份，依次从K份中选出1份作为验证集，其余K-1份作为训练集，这样进行K次单独的模型训练和验证，最后将K次验证结果取平均值，作为此模型的验证误差。</a:t>
              </a:r>
              <a:endParaRPr lang="zh-CN" altLang="en-US" sz="1600" dirty="0" smtClean="0">
                <a:sym typeface="+mn-ea"/>
              </a:endParaRPr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模型评估与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选择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26465" y="1087120"/>
            <a:ext cx="35941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交叉验证计算</a:t>
            </a:r>
            <a:r>
              <a:rPr lang="zh-CN" altLang="en-US" sz="1600" dirty="0" smtClean="0"/>
              <a:t>方式</a:t>
            </a:r>
            <a:endParaRPr lang="zh-CN" altLang="en-US" sz="16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1778635"/>
            <a:ext cx="6054725" cy="36880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17160" y="956945"/>
            <a:ext cx="309880" cy="4108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30000"/>
              </a:lnSpc>
            </a:pPr>
            <a:endParaRPr lang="zh-CN" altLang="en-US" sz="1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616450" y="1181100"/>
            <a:ext cx="7136765" cy="5350510"/>
            <a:chOff x="5843239" y="1154770"/>
            <a:chExt cx="5910146" cy="5379307"/>
          </a:xfrm>
        </p:grpSpPr>
        <p:sp>
          <p:nvSpPr>
            <p:cNvPr id="9" name="图文框 8"/>
            <p:cNvSpPr/>
            <p:nvPr/>
          </p:nvSpPr>
          <p:spPr>
            <a:xfrm>
              <a:off x="5843239" y="1154770"/>
              <a:ext cx="5910146" cy="4895386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TextBox 20"/>
            <p:cNvSpPr>
              <a:spLocks noChangeArrowheads="1"/>
            </p:cNvSpPr>
            <p:nvPr/>
          </p:nvSpPr>
          <p:spPr bwMode="auto">
            <a:xfrm>
              <a:off x="7299873" y="2037702"/>
              <a:ext cx="4290496" cy="449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1.</a:t>
              </a:r>
              <a:r>
                <a:rPr lang="zh-CN" altLang="en-US" sz="1600" dirty="0" smtClean="0">
                  <a:sym typeface="+mn-ea"/>
                </a:rPr>
                <a:t>精准率反应了我们关注的事件，预测的有多准。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2.</a:t>
              </a:r>
              <a:r>
                <a:rPr lang="zh-CN" altLang="en-US" sz="1600" dirty="0" smtClean="0">
                  <a:sym typeface="+mn-ea"/>
                </a:rPr>
                <a:t>召回率反应了我们关注的那个事情真实发生的条件下，成功预测的比例是多少。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3.</a:t>
              </a:r>
              <a:r>
                <a:rPr lang="zh-CN" altLang="en-US" sz="1600" dirty="0" smtClean="0">
                  <a:sym typeface="+mn-ea"/>
                </a:rPr>
                <a:t>对于二者的选取，视情况而定。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4.</a:t>
              </a:r>
              <a:r>
                <a:rPr lang="zh-CN" altLang="en-US" sz="1600" dirty="0" smtClean="0">
                  <a:sym typeface="+mn-ea"/>
                </a:rPr>
                <a:t>在实际业务场景中，也有很多没有这么明显的选择。那么在同时需要关注精准率和召回率，</a:t>
              </a:r>
              <a:r>
                <a:rPr lang="en-US" altLang="zh-CN" sz="1600" dirty="0" smtClean="0">
                  <a:sym typeface="+mn-ea"/>
                </a:rPr>
                <a:t>F1</a:t>
              </a:r>
              <a:r>
                <a:rPr lang="zh-CN" altLang="en-US" sz="1600" dirty="0" smtClean="0">
                  <a:sym typeface="+mn-ea"/>
                </a:rPr>
                <a:t>值是二者的兼顾。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r>
                <a:rPr lang="en-US" altLang="zh-CN" sz="1600" dirty="0" smtClean="0">
                  <a:sym typeface="+mn-ea"/>
                </a:rPr>
                <a:t>5.</a:t>
              </a:r>
              <a:r>
                <a:rPr lang="zh-CN" altLang="en-US" sz="1600" dirty="0" smtClean="0">
                  <a:sym typeface="+mn-ea"/>
                </a:rPr>
                <a:t>项目中选取</a:t>
              </a:r>
              <a:r>
                <a:rPr lang="en-US" altLang="zh-CN" sz="1600" dirty="0" smtClean="0">
                  <a:sym typeface="+mn-ea"/>
                </a:rPr>
                <a:t>f1</a:t>
              </a:r>
              <a:r>
                <a:rPr lang="zh-CN" altLang="en-US" sz="1600" dirty="0" smtClean="0">
                  <a:sym typeface="+mn-ea"/>
                </a:rPr>
                <a:t>值分数较高的作为评估模型进行预测，即随机森林算法。</a:t>
              </a: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600" dirty="0" smtClean="0"/>
            </a:p>
            <a:p>
              <a:pPr algn="l">
                <a:lnSpc>
                  <a:spcPct val="130000"/>
                </a:lnSpc>
              </a:pPr>
              <a:endParaRPr lang="zh-CN" altLang="en-US" sz="1000" dirty="0" smtClean="0"/>
            </a:p>
            <a:p>
              <a:pPr algn="l">
                <a:lnSpc>
                  <a:spcPct val="130000"/>
                </a:lnSpc>
              </a:pPr>
              <a:endParaRPr lang="zh-CN" altLang="en-US" sz="1000" dirty="0" smtClean="0"/>
            </a:p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431135"/>
            <a:ext cx="4473575" cy="460375"/>
            <a:chOff x="0" y="431135"/>
            <a:chExt cx="4473575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70" y="431135"/>
              <a:ext cx="318960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模型评估结果分析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2503170"/>
            <a:ext cx="6199505" cy="1852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0"/>
          <p:cNvSpPr>
            <a:spLocks noChangeArrowheads="1"/>
          </p:cNvSpPr>
          <p:nvPr/>
        </p:nvSpPr>
        <p:spPr bwMode="auto">
          <a:xfrm>
            <a:off x="11878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72175" y="4564691"/>
            <a:ext cx="2490323" cy="621608"/>
            <a:chOff x="8211292" y="2381022"/>
            <a:chExt cx="2490323" cy="621608"/>
          </a:xfrm>
        </p:grpSpPr>
        <p:sp>
          <p:nvSpPr>
            <p:cNvPr id="31" name="TextBox 20"/>
            <p:cNvSpPr>
              <a:spLocks noChangeArrowheads="1"/>
            </p:cNvSpPr>
            <p:nvPr/>
          </p:nvSpPr>
          <p:spPr bwMode="auto">
            <a:xfrm>
              <a:off x="8235321" y="2715500"/>
              <a:ext cx="2466294" cy="28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矩形 21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endParaRPr lang="en-US" altLang="zh-CN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4" name="TextBox 20"/>
          <p:cNvSpPr>
            <a:spLocks noChangeArrowheads="1"/>
          </p:cNvSpPr>
          <p:nvPr/>
        </p:nvSpPr>
        <p:spPr bwMode="auto">
          <a:xfrm>
            <a:off x="8604604" y="4899169"/>
            <a:ext cx="2466294" cy="28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0" y="431135"/>
            <a:ext cx="4952365" cy="460375"/>
            <a:chOff x="0" y="431135"/>
            <a:chExt cx="4952365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70" y="431135"/>
              <a:ext cx="3668395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特征重要性与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流失率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16915" y="1278890"/>
            <a:ext cx="5039995" cy="3930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采用随机森林算法的</a:t>
            </a:r>
            <a:r>
              <a:rPr lang="zh-CN" altLang="en-US" sz="1600" dirty="0" smtClean="0"/>
              <a:t>同时，还能同时输出特征重要性。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b="1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9875" y="1861185"/>
            <a:ext cx="3332480" cy="4591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17260" y="1000760"/>
            <a:ext cx="5892165" cy="10509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计算每</a:t>
            </a:r>
            <a:r>
              <a:rPr lang="zh-CN" altLang="en-US" sz="1600" dirty="0" smtClean="0"/>
              <a:t>个用户预测的流失率与真实的流失率，并进行分组</a:t>
            </a:r>
            <a:r>
              <a:rPr lang="zh-CN" altLang="en-US" sz="1600" dirty="0" smtClean="0"/>
              <a:t>运算。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/>
              <a:t>对运营商而言，可以根据各预测概率值分组的真实流失率设定阈值进行决策。</a:t>
            </a:r>
            <a:endParaRPr lang="zh-CN" altLang="en-US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240" y="2274570"/>
            <a:ext cx="2423160" cy="3963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43239" y="1154770"/>
            <a:ext cx="5910146" cy="4895386"/>
            <a:chOff x="5843239" y="1154770"/>
            <a:chExt cx="5910146" cy="4895386"/>
          </a:xfrm>
        </p:grpSpPr>
        <p:sp>
          <p:nvSpPr>
            <p:cNvPr id="9" name="图文框 8"/>
            <p:cNvSpPr/>
            <p:nvPr/>
          </p:nvSpPr>
          <p:spPr>
            <a:xfrm>
              <a:off x="5843239" y="1154770"/>
              <a:ext cx="5910146" cy="4895386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4" name="TextBox 20"/>
            <p:cNvSpPr>
              <a:spLocks noChangeArrowheads="1"/>
            </p:cNvSpPr>
            <p:nvPr/>
          </p:nvSpPr>
          <p:spPr bwMode="auto">
            <a:xfrm>
              <a:off x="6543009" y="1644990"/>
              <a:ext cx="4855210" cy="3969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在可视化阶段，可以发现较易流失的客户特征户画像如下：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1.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老年人、未婚、无家属、入网时间不长，特别是2个月之内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2.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开通光纤网络、未开通在线安全、在线备份、设备保护、技术支持等互联网增值业务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3.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合约期限较短，特别是逐月付费客户最易流失、采用电子结算（多为按月支付）、采用电子支票、每月费用在70～110之间（报告展示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）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结合模型预测，可以对某一流失率阈值的人做限定，结合上述用户特征画像推出优惠福利活动，来召回用户，实现企业的</a:t>
              </a:r>
              <a:r>
                <a: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盈利。</a:t>
              </a:r>
              <a:endPara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总结分析与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决策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大数据时代下的企业生存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1401445"/>
            <a:ext cx="6219190" cy="440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95261" y="1980098"/>
            <a:ext cx="2022667" cy="3896738"/>
            <a:chOff x="5084746" y="1980098"/>
            <a:chExt cx="2022667" cy="3896738"/>
          </a:xfrm>
        </p:grpSpPr>
        <p:sp>
          <p:nvSpPr>
            <p:cNvPr id="15" name="Freeform 15"/>
            <p:cNvSpPr/>
            <p:nvPr/>
          </p:nvSpPr>
          <p:spPr bwMode="auto">
            <a:xfrm>
              <a:off x="5445521" y="4484852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448 w 537"/>
                <a:gd name="T3" fmla="*/ 17 h 233"/>
                <a:gd name="T4" fmla="*/ 473 w 537"/>
                <a:gd name="T5" fmla="*/ 113 h 233"/>
                <a:gd name="T6" fmla="*/ 89 w 537"/>
                <a:gd name="T7" fmla="*/ 216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448" y="17"/>
                    <a:pt x="448" y="17"/>
                    <a:pt x="448" y="17"/>
                  </a:cubicBezTo>
                  <a:cubicBezTo>
                    <a:pt x="511" y="0"/>
                    <a:pt x="537" y="96"/>
                    <a:pt x="473" y="113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25" y="233"/>
                    <a:pt x="0" y="137"/>
                    <a:pt x="63" y="12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5445521" y="4792704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5445521" y="4182113"/>
              <a:ext cx="1303004" cy="564567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5455749" y="3824145"/>
              <a:ext cx="909239" cy="496042"/>
            </a:xfrm>
            <a:custGeom>
              <a:avLst/>
              <a:gdLst>
                <a:gd name="T0" fmla="*/ 166 w 375"/>
                <a:gd name="T1" fmla="*/ 36 h 205"/>
                <a:gd name="T2" fmla="*/ 375 w 375"/>
                <a:gd name="T3" fmla="*/ 160 h 205"/>
                <a:gd name="T4" fmla="*/ 202 w 375"/>
                <a:gd name="T5" fmla="*/ 205 h 205"/>
                <a:gd name="T6" fmla="*/ 0 w 375"/>
                <a:gd name="T7" fmla="*/ 81 h 205"/>
                <a:gd name="T8" fmla="*/ 166 w 375"/>
                <a:gd name="T9" fmla="*/ 3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05">
                  <a:moveTo>
                    <a:pt x="166" y="36"/>
                  </a:moveTo>
                  <a:cubicBezTo>
                    <a:pt x="287" y="0"/>
                    <a:pt x="334" y="75"/>
                    <a:pt x="375" y="160"/>
                  </a:cubicBezTo>
                  <a:cubicBezTo>
                    <a:pt x="318" y="175"/>
                    <a:pt x="260" y="190"/>
                    <a:pt x="202" y="205"/>
                  </a:cubicBezTo>
                  <a:cubicBezTo>
                    <a:pt x="156" y="56"/>
                    <a:pt x="61" y="73"/>
                    <a:pt x="0" y="81"/>
                  </a:cubicBezTo>
                  <a:cubicBezTo>
                    <a:pt x="56" y="66"/>
                    <a:pt x="111" y="51"/>
                    <a:pt x="166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708371" y="5136354"/>
              <a:ext cx="831509" cy="740482"/>
              <a:chOff x="5708371" y="5136354"/>
              <a:chExt cx="831509" cy="740482"/>
            </a:xfrm>
            <a:solidFill>
              <a:schemeClr val="accent2"/>
            </a:solidFill>
          </p:grpSpPr>
          <p:sp>
            <p:nvSpPr>
              <p:cNvPr id="19" name="Freeform 19"/>
              <p:cNvSpPr/>
              <p:nvPr/>
            </p:nvSpPr>
            <p:spPr bwMode="auto">
              <a:xfrm>
                <a:off x="5708371" y="5136354"/>
                <a:ext cx="831509" cy="563544"/>
              </a:xfrm>
              <a:custGeom>
                <a:avLst/>
                <a:gdLst>
                  <a:gd name="T0" fmla="*/ 813 w 813"/>
                  <a:gd name="T1" fmla="*/ 0 h 551"/>
                  <a:gd name="T2" fmla="*/ 524 w 813"/>
                  <a:gd name="T3" fmla="*/ 551 h 551"/>
                  <a:gd name="T4" fmla="*/ 256 w 813"/>
                  <a:gd name="T5" fmla="*/ 551 h 551"/>
                  <a:gd name="T6" fmla="*/ 0 w 813"/>
                  <a:gd name="T7" fmla="*/ 215 h 551"/>
                  <a:gd name="T8" fmla="*/ 0 w 813"/>
                  <a:gd name="T9" fmla="*/ 215 h 551"/>
                  <a:gd name="T10" fmla="*/ 813 w 813"/>
                  <a:gd name="T11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3" h="551">
                    <a:moveTo>
                      <a:pt x="813" y="0"/>
                    </a:moveTo>
                    <a:lnTo>
                      <a:pt x="524" y="551"/>
                    </a:lnTo>
                    <a:lnTo>
                      <a:pt x="256" y="551"/>
                    </a:lnTo>
                    <a:lnTo>
                      <a:pt x="0" y="215"/>
                    </a:lnTo>
                    <a:lnTo>
                      <a:pt x="0" y="215"/>
                    </a:lnTo>
                    <a:lnTo>
                      <a:pt x="8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5708371" y="5136354"/>
                <a:ext cx="831509" cy="740482"/>
                <a:chOff x="5708371" y="5136354"/>
                <a:chExt cx="831509" cy="740482"/>
              </a:xfrm>
              <a:grpFill/>
            </p:grpSpPr>
            <p:sp>
              <p:nvSpPr>
                <p:cNvPr id="20" name="Freeform 20"/>
                <p:cNvSpPr/>
                <p:nvPr/>
              </p:nvSpPr>
              <p:spPr bwMode="auto">
                <a:xfrm>
                  <a:off x="5708371" y="5136354"/>
                  <a:ext cx="831509" cy="563544"/>
                </a:xfrm>
                <a:custGeom>
                  <a:avLst/>
                  <a:gdLst>
                    <a:gd name="T0" fmla="*/ 813 w 813"/>
                    <a:gd name="T1" fmla="*/ 0 h 551"/>
                    <a:gd name="T2" fmla="*/ 524 w 813"/>
                    <a:gd name="T3" fmla="*/ 551 h 551"/>
                    <a:gd name="T4" fmla="*/ 256 w 813"/>
                    <a:gd name="T5" fmla="*/ 551 h 551"/>
                    <a:gd name="T6" fmla="*/ 0 w 813"/>
                    <a:gd name="T7" fmla="*/ 215 h 551"/>
                    <a:gd name="T8" fmla="*/ 0 w 813"/>
                    <a:gd name="T9" fmla="*/ 215 h 551"/>
                    <a:gd name="T10" fmla="*/ 813 w 813"/>
                    <a:gd name="T11" fmla="*/ 0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3" h="551">
                      <a:moveTo>
                        <a:pt x="813" y="0"/>
                      </a:moveTo>
                      <a:lnTo>
                        <a:pt x="524" y="551"/>
                      </a:lnTo>
                      <a:lnTo>
                        <a:pt x="256" y="551"/>
                      </a:lnTo>
                      <a:lnTo>
                        <a:pt x="0" y="215"/>
                      </a:lnTo>
                      <a:lnTo>
                        <a:pt x="0" y="215"/>
                      </a:lnTo>
                      <a:lnTo>
                        <a:pt x="813" y="0"/>
                      </a:ln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  <p:sp>
              <p:nvSpPr>
                <p:cNvPr id="21" name="Freeform 21"/>
                <p:cNvSpPr/>
                <p:nvPr/>
              </p:nvSpPr>
              <p:spPr bwMode="auto">
                <a:xfrm>
                  <a:off x="5967131" y="5733649"/>
                  <a:ext cx="279215" cy="143187"/>
                </a:xfrm>
                <a:custGeom>
                  <a:avLst/>
                  <a:gdLst>
                    <a:gd name="T0" fmla="*/ 115 w 115"/>
                    <a:gd name="T1" fmla="*/ 0 h 59"/>
                    <a:gd name="T2" fmla="*/ 115 w 115"/>
                    <a:gd name="T3" fmla="*/ 2 h 59"/>
                    <a:gd name="T4" fmla="*/ 57 w 115"/>
                    <a:gd name="T5" fmla="*/ 59 h 59"/>
                    <a:gd name="T6" fmla="*/ 0 w 115"/>
                    <a:gd name="T7" fmla="*/ 2 h 59"/>
                    <a:gd name="T8" fmla="*/ 0 w 115"/>
                    <a:gd name="T9" fmla="*/ 0 h 59"/>
                    <a:gd name="T10" fmla="*/ 1 w 115"/>
                    <a:gd name="T11" fmla="*/ 2 h 59"/>
                    <a:gd name="T12" fmla="*/ 114 w 115"/>
                    <a:gd name="T13" fmla="*/ 2 h 59"/>
                    <a:gd name="T14" fmla="*/ 115 w 115"/>
                    <a:gd name="T15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59">
                      <a:moveTo>
                        <a:pt x="115" y="0"/>
                      </a:moveTo>
                      <a:cubicBezTo>
                        <a:pt x="115" y="0"/>
                        <a:pt x="115" y="1"/>
                        <a:pt x="115" y="2"/>
                      </a:cubicBezTo>
                      <a:cubicBezTo>
                        <a:pt x="115" y="33"/>
                        <a:pt x="89" y="59"/>
                        <a:pt x="57" y="59"/>
                      </a:cubicBezTo>
                      <a:cubicBezTo>
                        <a:pt x="26" y="59"/>
                        <a:pt x="0" y="3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14" y="2"/>
                        <a:pt x="114" y="2"/>
                        <a:pt x="114" y="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Regular" panose="020B0500000000000000" pitchFamily="34" charset="-122"/>
                    <a:ea typeface="思源黑体 CN Regular" panose="020B0500000000000000" pitchFamily="34" charset="-122"/>
                    <a:sym typeface="思源黑体 CN Regular" panose="020B0500000000000000" pitchFamily="34" charset="-122"/>
                  </a:endParaRPr>
                </a:p>
              </p:txBody>
            </p:sp>
          </p:grpSp>
        </p:grpSp>
        <p:sp>
          <p:nvSpPr>
            <p:cNvPr id="22" name="Freeform 22"/>
            <p:cNvSpPr/>
            <p:nvPr/>
          </p:nvSpPr>
          <p:spPr bwMode="auto">
            <a:xfrm>
              <a:off x="5241990" y="1980098"/>
              <a:ext cx="1048335" cy="411152"/>
            </a:xfrm>
            <a:custGeom>
              <a:avLst/>
              <a:gdLst>
                <a:gd name="T0" fmla="*/ 85 w 432"/>
                <a:gd name="T1" fmla="*/ 0 h 170"/>
                <a:gd name="T2" fmla="*/ 106 w 432"/>
                <a:gd name="T3" fmla="*/ 3 h 170"/>
                <a:gd name="T4" fmla="*/ 106 w 432"/>
                <a:gd name="T5" fmla="*/ 3 h 170"/>
                <a:gd name="T6" fmla="*/ 432 w 432"/>
                <a:gd name="T7" fmla="*/ 86 h 170"/>
                <a:gd name="T8" fmla="*/ 112 w 432"/>
                <a:gd name="T9" fmla="*/ 166 h 170"/>
                <a:gd name="T10" fmla="*/ 112 w 432"/>
                <a:gd name="T11" fmla="*/ 166 h 170"/>
                <a:gd name="T12" fmla="*/ 85 w 432"/>
                <a:gd name="T13" fmla="*/ 170 h 170"/>
                <a:gd name="T14" fmla="*/ 0 w 432"/>
                <a:gd name="T15" fmla="*/ 85 h 170"/>
                <a:gd name="T16" fmla="*/ 85 w 432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170">
                  <a:moveTo>
                    <a:pt x="85" y="0"/>
                  </a:moveTo>
                  <a:cubicBezTo>
                    <a:pt x="92" y="0"/>
                    <a:pt x="99" y="1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432" y="86"/>
                    <a:pt x="432" y="86"/>
                    <a:pt x="432" y="8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03" y="169"/>
                    <a:pt x="94" y="170"/>
                    <a:pt x="85" y="170"/>
                  </a:cubicBezTo>
                  <a:cubicBezTo>
                    <a:pt x="38" y="170"/>
                    <a:pt x="0" y="132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5084746" y="2107509"/>
              <a:ext cx="2022667" cy="846697"/>
            </a:xfrm>
            <a:custGeom>
              <a:avLst/>
              <a:gdLst>
                <a:gd name="connsiteX0" fmla="*/ 982060 w 2022667"/>
                <a:gd name="connsiteY0" fmla="*/ 271936 h 846697"/>
                <a:gd name="connsiteX1" fmla="*/ 123436 w 2022667"/>
                <a:gd name="connsiteY1" fmla="*/ 504080 h 846697"/>
                <a:gd name="connsiteX2" fmla="*/ 140415 w 2022667"/>
                <a:gd name="connsiteY2" fmla="*/ 564534 h 846697"/>
                <a:gd name="connsiteX3" fmla="*/ 999038 w 2022667"/>
                <a:gd name="connsiteY3" fmla="*/ 332390 h 846697"/>
                <a:gd name="connsiteX4" fmla="*/ 982060 w 2022667"/>
                <a:gd name="connsiteY4" fmla="*/ 271936 h 846697"/>
                <a:gd name="connsiteX5" fmla="*/ 1810824 w 2022667"/>
                <a:gd name="connsiteY5" fmla="*/ 386 h 846697"/>
                <a:gd name="connsiteX6" fmla="*/ 1869874 w 2022667"/>
                <a:gd name="connsiteY6" fmla="*/ 407616 h 846697"/>
                <a:gd name="connsiteX7" fmla="*/ 261781 w 2022667"/>
                <a:gd name="connsiteY7" fmla="*/ 838458 h 846697"/>
                <a:gd name="connsiteX8" fmla="*/ 152634 w 2022667"/>
                <a:gd name="connsiteY8" fmla="*/ 439082 h 846697"/>
                <a:gd name="connsiteX9" fmla="*/ 1763153 w 2022667"/>
                <a:gd name="connsiteY9" fmla="*/ 8239 h 846697"/>
                <a:gd name="connsiteX10" fmla="*/ 1810824 w 2022667"/>
                <a:gd name="connsiteY10" fmla="*/ 386 h 84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697">
                  <a:moveTo>
                    <a:pt x="982060" y="271936"/>
                  </a:moveTo>
                  <a:cubicBezTo>
                    <a:pt x="123436" y="504080"/>
                    <a:pt x="123436" y="504080"/>
                    <a:pt x="123436" y="504080"/>
                  </a:cubicBezTo>
                  <a:cubicBezTo>
                    <a:pt x="84628" y="513753"/>
                    <a:pt x="101607" y="574207"/>
                    <a:pt x="140415" y="564534"/>
                  </a:cubicBezTo>
                  <a:cubicBezTo>
                    <a:pt x="999038" y="332390"/>
                    <a:pt x="999038" y="332390"/>
                    <a:pt x="999038" y="332390"/>
                  </a:cubicBezTo>
                  <a:cubicBezTo>
                    <a:pt x="1037846" y="320299"/>
                    <a:pt x="1020868" y="262263"/>
                    <a:pt x="982060" y="271936"/>
                  </a:cubicBezTo>
                  <a:close/>
                  <a:moveTo>
                    <a:pt x="1810824" y="386"/>
                  </a:moveTo>
                  <a:cubicBezTo>
                    <a:pt x="2039421" y="-13318"/>
                    <a:pt x="2117728" y="341809"/>
                    <a:pt x="1869874" y="407616"/>
                  </a:cubicBezTo>
                  <a:cubicBezTo>
                    <a:pt x="1869874" y="407616"/>
                    <a:pt x="1869874" y="407616"/>
                    <a:pt x="261781" y="838458"/>
                  </a:cubicBezTo>
                  <a:cubicBezTo>
                    <a:pt x="-5022" y="908651"/>
                    <a:pt x="-111743" y="509275"/>
                    <a:pt x="152634" y="439082"/>
                  </a:cubicBezTo>
                  <a:cubicBezTo>
                    <a:pt x="152634" y="439082"/>
                    <a:pt x="152634" y="439082"/>
                    <a:pt x="1763153" y="8239"/>
                  </a:cubicBezTo>
                  <a:cubicBezTo>
                    <a:pt x="1779676" y="3852"/>
                    <a:pt x="1795584" y="1299"/>
                    <a:pt x="1810824" y="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5084746" y="2630163"/>
              <a:ext cx="2022667" cy="848703"/>
            </a:xfrm>
            <a:custGeom>
              <a:avLst/>
              <a:gdLst>
                <a:gd name="connsiteX0" fmla="*/ 982060 w 2022667"/>
                <a:gd name="connsiteY0" fmla="*/ 266822 h 848703"/>
                <a:gd name="connsiteX1" fmla="*/ 123436 w 2022667"/>
                <a:gd name="connsiteY1" fmla="*/ 499446 h 848703"/>
                <a:gd name="connsiteX2" fmla="*/ 140415 w 2022667"/>
                <a:gd name="connsiteY2" fmla="*/ 560025 h 848703"/>
                <a:gd name="connsiteX3" fmla="*/ 999038 w 2022667"/>
                <a:gd name="connsiteY3" fmla="*/ 327401 h 848703"/>
                <a:gd name="connsiteX4" fmla="*/ 982060 w 2022667"/>
                <a:gd name="connsiteY4" fmla="*/ 266822 h 848703"/>
                <a:gd name="connsiteX5" fmla="*/ 1810824 w 2022667"/>
                <a:gd name="connsiteY5" fmla="*/ 369 h 848703"/>
                <a:gd name="connsiteX6" fmla="*/ 1869874 w 2022667"/>
                <a:gd name="connsiteY6" fmla="*/ 409834 h 848703"/>
                <a:gd name="connsiteX7" fmla="*/ 261781 w 2022667"/>
                <a:gd name="connsiteY7" fmla="*/ 840511 h 848703"/>
                <a:gd name="connsiteX8" fmla="*/ 152634 w 2022667"/>
                <a:gd name="connsiteY8" fmla="*/ 438869 h 848703"/>
                <a:gd name="connsiteX9" fmla="*/ 1763153 w 2022667"/>
                <a:gd name="connsiteY9" fmla="*/ 8192 h 848703"/>
                <a:gd name="connsiteX10" fmla="*/ 1810824 w 2022667"/>
                <a:gd name="connsiteY10" fmla="*/ 369 h 8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8703">
                  <a:moveTo>
                    <a:pt x="982060" y="266822"/>
                  </a:moveTo>
                  <a:cubicBezTo>
                    <a:pt x="123436" y="499446"/>
                    <a:pt x="123436" y="499446"/>
                    <a:pt x="123436" y="499446"/>
                  </a:cubicBezTo>
                  <a:cubicBezTo>
                    <a:pt x="84628" y="511562"/>
                    <a:pt x="101607" y="572141"/>
                    <a:pt x="140415" y="560025"/>
                  </a:cubicBezTo>
                  <a:cubicBezTo>
                    <a:pt x="999038" y="327401"/>
                    <a:pt x="999038" y="327401"/>
                    <a:pt x="999038" y="327401"/>
                  </a:cubicBezTo>
                  <a:cubicBezTo>
                    <a:pt x="1037846" y="317708"/>
                    <a:pt x="1020868" y="257129"/>
                    <a:pt x="982060" y="266822"/>
                  </a:cubicBezTo>
                  <a:close/>
                  <a:moveTo>
                    <a:pt x="1810824" y="369"/>
                  </a:moveTo>
                  <a:cubicBezTo>
                    <a:pt x="2039421" y="-13064"/>
                    <a:pt x="2117728" y="344054"/>
                    <a:pt x="1869874" y="409834"/>
                  </a:cubicBezTo>
                  <a:cubicBezTo>
                    <a:pt x="261781" y="840511"/>
                    <a:pt x="261781" y="840511"/>
                    <a:pt x="261781" y="840511"/>
                  </a:cubicBezTo>
                  <a:cubicBezTo>
                    <a:pt x="-5022" y="910677"/>
                    <a:pt x="-111743" y="509035"/>
                    <a:pt x="152634" y="438869"/>
                  </a:cubicBezTo>
                  <a:cubicBezTo>
                    <a:pt x="1763153" y="8192"/>
                    <a:pt x="1763153" y="8192"/>
                    <a:pt x="1763153" y="8192"/>
                  </a:cubicBezTo>
                  <a:cubicBezTo>
                    <a:pt x="1779676" y="3807"/>
                    <a:pt x="1795584" y="1264"/>
                    <a:pt x="1810824" y="3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5084746" y="3159912"/>
              <a:ext cx="2022667" cy="846868"/>
            </a:xfrm>
            <a:custGeom>
              <a:avLst/>
              <a:gdLst>
                <a:gd name="connsiteX0" fmla="*/ 982060 w 2022667"/>
                <a:gd name="connsiteY0" fmla="*/ 272356 h 846868"/>
                <a:gd name="connsiteX1" fmla="*/ 123436 w 2022667"/>
                <a:gd name="connsiteY1" fmla="*/ 504980 h 846868"/>
                <a:gd name="connsiteX2" fmla="*/ 140415 w 2022667"/>
                <a:gd name="connsiteY2" fmla="*/ 565559 h 846868"/>
                <a:gd name="connsiteX3" fmla="*/ 999038 w 2022667"/>
                <a:gd name="connsiteY3" fmla="*/ 332935 h 846868"/>
                <a:gd name="connsiteX4" fmla="*/ 982060 w 2022667"/>
                <a:gd name="connsiteY4" fmla="*/ 272356 h 846868"/>
                <a:gd name="connsiteX5" fmla="*/ 1810824 w 2022667"/>
                <a:gd name="connsiteY5" fmla="*/ 385 h 846868"/>
                <a:gd name="connsiteX6" fmla="*/ 1869874 w 2022667"/>
                <a:gd name="connsiteY6" fmla="*/ 409877 h 846868"/>
                <a:gd name="connsiteX7" fmla="*/ 261781 w 2022667"/>
                <a:gd name="connsiteY7" fmla="*/ 838134 h 846868"/>
                <a:gd name="connsiteX8" fmla="*/ 152634 w 2022667"/>
                <a:gd name="connsiteY8" fmla="*/ 438912 h 846868"/>
                <a:gd name="connsiteX9" fmla="*/ 1763153 w 2022667"/>
                <a:gd name="connsiteY9" fmla="*/ 8235 h 846868"/>
                <a:gd name="connsiteX10" fmla="*/ 1810824 w 2022667"/>
                <a:gd name="connsiteY10" fmla="*/ 385 h 84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868">
                  <a:moveTo>
                    <a:pt x="982060" y="272356"/>
                  </a:moveTo>
                  <a:lnTo>
                    <a:pt x="123436" y="504980"/>
                  </a:lnTo>
                  <a:cubicBezTo>
                    <a:pt x="84628" y="514673"/>
                    <a:pt x="101607" y="575252"/>
                    <a:pt x="140415" y="565559"/>
                  </a:cubicBezTo>
                  <a:cubicBezTo>
                    <a:pt x="999038" y="332935"/>
                    <a:pt x="999038" y="332935"/>
                    <a:pt x="999038" y="332935"/>
                  </a:cubicBezTo>
                  <a:cubicBezTo>
                    <a:pt x="1037846" y="320819"/>
                    <a:pt x="1020868" y="260240"/>
                    <a:pt x="982060" y="272356"/>
                  </a:cubicBezTo>
                  <a:close/>
                  <a:moveTo>
                    <a:pt x="1810824" y="385"/>
                  </a:moveTo>
                  <a:cubicBezTo>
                    <a:pt x="2039421" y="-13304"/>
                    <a:pt x="2117728" y="341828"/>
                    <a:pt x="1869874" y="409877"/>
                  </a:cubicBezTo>
                  <a:cubicBezTo>
                    <a:pt x="1869874" y="409877"/>
                    <a:pt x="1869874" y="409877"/>
                    <a:pt x="261781" y="838134"/>
                  </a:cubicBezTo>
                  <a:cubicBezTo>
                    <a:pt x="-5022" y="910720"/>
                    <a:pt x="-111743" y="509078"/>
                    <a:pt x="152634" y="438912"/>
                  </a:cubicBezTo>
                  <a:cubicBezTo>
                    <a:pt x="152634" y="438912"/>
                    <a:pt x="152634" y="438912"/>
                    <a:pt x="1763153" y="8235"/>
                  </a:cubicBezTo>
                  <a:cubicBezTo>
                    <a:pt x="1779676" y="3850"/>
                    <a:pt x="1795584" y="1298"/>
                    <a:pt x="1810824" y="3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070813" y="2391250"/>
            <a:ext cx="3298272" cy="1137285"/>
            <a:chOff x="1070813" y="2391250"/>
            <a:chExt cx="3298272" cy="1137285"/>
          </a:xfrm>
        </p:grpSpPr>
        <p:sp>
          <p:nvSpPr>
            <p:cNvPr id="64" name="Oval 63"/>
            <p:cNvSpPr/>
            <p:nvPr/>
          </p:nvSpPr>
          <p:spPr bwMode="auto">
            <a:xfrm>
              <a:off x="1070813" y="24733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9" tIns="30479" rIns="60959" bIns="30479" anchor="ctr"/>
            <a:lstStyle/>
            <a:p>
              <a:pPr algn="ctr">
                <a:defRPr/>
              </a:pP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71" name="Group 4688"/>
            <p:cNvGrpSpPr>
              <a:grpSpLocks noChangeAspect="1"/>
            </p:cNvGrpSpPr>
            <p:nvPr/>
          </p:nvGrpSpPr>
          <p:grpSpPr bwMode="auto">
            <a:xfrm>
              <a:off x="1209871" y="2570798"/>
              <a:ext cx="323179" cy="345937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72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3" name="Freeform 292"/>
              <p:cNvSpPr>
                <a:spLocks noChangeArrowheads="1"/>
              </p:cNvSpPr>
              <p:nvPr/>
            </p:nvSpPr>
            <p:spPr bwMode="auto">
              <a:xfrm>
                <a:off x="1835150" y="2955923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4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5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704625" y="2391250"/>
              <a:ext cx="2664460" cy="1137285"/>
              <a:chOff x="7882397" y="2381022"/>
              <a:chExt cx="2664460" cy="1137285"/>
            </a:xfrm>
          </p:grpSpPr>
          <p:sp>
            <p:nvSpPr>
              <p:cNvPr id="78" name="TextBox 20"/>
              <p:cNvSpPr>
                <a:spLocks noChangeArrowheads="1"/>
              </p:cNvSpPr>
              <p:nvPr/>
            </p:nvSpPr>
            <p:spPr bwMode="auto">
              <a:xfrm>
                <a:off x="7882397" y="2781072"/>
                <a:ext cx="2664460" cy="737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项目发展的背景与意义，搜集资料查阅数据集</a:t>
                </a:r>
                <a:endParaRPr lang="zh-CN" altLang="en-US" sz="1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79" name="矩形 21"/>
              <p:cNvSpPr>
                <a:spLocks noChangeArrowheads="1"/>
              </p:cNvSpPr>
              <p:nvPr/>
            </p:nvSpPr>
            <p:spPr bwMode="auto">
              <a:xfrm>
                <a:off x="8211292" y="2381022"/>
                <a:ext cx="2014452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刘向阳</a:t>
                </a:r>
                <a:endPara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061288" y="4464396"/>
            <a:ext cx="2977159" cy="814130"/>
            <a:chOff x="1070813" y="4464396"/>
            <a:chExt cx="2977159" cy="814130"/>
          </a:xfrm>
        </p:grpSpPr>
        <p:sp>
          <p:nvSpPr>
            <p:cNvPr id="53" name="Oval 63"/>
            <p:cNvSpPr/>
            <p:nvPr/>
          </p:nvSpPr>
          <p:spPr bwMode="auto">
            <a:xfrm>
              <a:off x="1070813" y="4671538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9" tIns="30479" rIns="60959" bIns="30479" anchor="ctr"/>
            <a:lstStyle/>
            <a:p>
              <a:pPr algn="ctr">
                <a:defRPr/>
              </a:pP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54" name="Group 4688"/>
            <p:cNvGrpSpPr>
              <a:grpSpLocks noChangeAspect="1"/>
            </p:cNvGrpSpPr>
            <p:nvPr/>
          </p:nvGrpSpPr>
          <p:grpSpPr bwMode="auto">
            <a:xfrm>
              <a:off x="1209871" y="4769010"/>
              <a:ext cx="323179" cy="345937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55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6" name="Freeform 292"/>
              <p:cNvSpPr>
                <a:spLocks noChangeArrowheads="1"/>
              </p:cNvSpPr>
              <p:nvPr/>
            </p:nvSpPr>
            <p:spPr bwMode="auto">
              <a:xfrm>
                <a:off x="1835150" y="2955923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7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58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1477295" y="4464396"/>
              <a:ext cx="2570677" cy="814130"/>
              <a:chOff x="7655067" y="2381022"/>
              <a:chExt cx="2570677" cy="814130"/>
            </a:xfrm>
          </p:grpSpPr>
          <p:sp>
            <p:nvSpPr>
              <p:cNvPr id="94" name="TextBox 20"/>
              <p:cNvSpPr>
                <a:spLocks noChangeArrowheads="1"/>
              </p:cNvSpPr>
              <p:nvPr/>
            </p:nvSpPr>
            <p:spPr bwMode="auto">
              <a:xfrm>
                <a:off x="7655067" y="2781132"/>
                <a:ext cx="2301324" cy="414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用户流失预测分析</a:t>
                </a:r>
                <a:endParaRPr lang="zh-CN" altLang="en-US" sz="1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5" name="矩形 21"/>
              <p:cNvSpPr>
                <a:spLocks noChangeArrowheads="1"/>
              </p:cNvSpPr>
              <p:nvPr/>
            </p:nvSpPr>
            <p:spPr bwMode="auto">
              <a:xfrm>
                <a:off x="8211292" y="2381022"/>
                <a:ext cx="2014452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卜泳民</a:t>
                </a:r>
                <a:endPara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081213" y="2391250"/>
            <a:ext cx="3089792" cy="814130"/>
            <a:chOff x="8081213" y="2391250"/>
            <a:chExt cx="3089792" cy="814130"/>
          </a:xfrm>
        </p:grpSpPr>
        <p:sp>
          <p:nvSpPr>
            <p:cNvPr id="80" name="Oval 63"/>
            <p:cNvSpPr/>
            <p:nvPr/>
          </p:nvSpPr>
          <p:spPr bwMode="auto">
            <a:xfrm>
              <a:off x="8081213" y="24733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9" tIns="30479" rIns="60959" bIns="30479" anchor="ctr"/>
            <a:lstStyle/>
            <a:p>
              <a:pPr algn="ctr">
                <a:defRPr/>
              </a:pP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81" name="Group 4688"/>
            <p:cNvGrpSpPr>
              <a:grpSpLocks noChangeAspect="1"/>
            </p:cNvGrpSpPr>
            <p:nvPr/>
          </p:nvGrpSpPr>
          <p:grpSpPr bwMode="auto">
            <a:xfrm>
              <a:off x="8220271" y="2570798"/>
              <a:ext cx="323179" cy="345937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82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3" name="Freeform 292"/>
              <p:cNvSpPr>
                <a:spLocks noChangeArrowheads="1"/>
              </p:cNvSpPr>
              <p:nvPr/>
            </p:nvSpPr>
            <p:spPr bwMode="auto">
              <a:xfrm>
                <a:off x="1835150" y="2955923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4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5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96" name="组合 95"/>
            <p:cNvGrpSpPr/>
            <p:nvPr/>
          </p:nvGrpSpPr>
          <p:grpSpPr>
            <a:xfrm>
              <a:off x="8543178" y="2391250"/>
              <a:ext cx="2627827" cy="814130"/>
              <a:chOff x="7597917" y="2381022"/>
              <a:chExt cx="2627827" cy="814130"/>
            </a:xfrm>
          </p:grpSpPr>
          <p:sp>
            <p:nvSpPr>
              <p:cNvPr id="97" name="TextBox 20"/>
              <p:cNvSpPr>
                <a:spLocks noChangeArrowheads="1"/>
              </p:cNvSpPr>
              <p:nvPr/>
            </p:nvSpPr>
            <p:spPr bwMode="auto">
              <a:xfrm>
                <a:off x="7597917" y="2781132"/>
                <a:ext cx="2301324" cy="414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用户流失可视化分析</a:t>
                </a:r>
                <a:endParaRPr lang="zh-CN" altLang="en-US" sz="1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8" name="矩形 21"/>
              <p:cNvSpPr>
                <a:spLocks noChangeArrowheads="1"/>
              </p:cNvSpPr>
              <p:nvPr/>
            </p:nvSpPr>
            <p:spPr bwMode="auto">
              <a:xfrm>
                <a:off x="8211292" y="2381022"/>
                <a:ext cx="2014452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罗杰琛</a:t>
                </a:r>
                <a:endPara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8081213" y="4464396"/>
            <a:ext cx="3089792" cy="1137345"/>
            <a:chOff x="8081213" y="4464396"/>
            <a:chExt cx="3089792" cy="1137345"/>
          </a:xfrm>
        </p:grpSpPr>
        <p:sp>
          <p:nvSpPr>
            <p:cNvPr id="86" name="Oval 63"/>
            <p:cNvSpPr/>
            <p:nvPr/>
          </p:nvSpPr>
          <p:spPr bwMode="auto">
            <a:xfrm>
              <a:off x="8081213" y="4671538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9" tIns="30479" rIns="60959" bIns="30479" anchor="ctr"/>
            <a:lstStyle/>
            <a:p>
              <a:pPr algn="ctr">
                <a:defRPr/>
              </a:pP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87" name="Group 4688"/>
            <p:cNvGrpSpPr>
              <a:grpSpLocks noChangeAspect="1"/>
            </p:cNvGrpSpPr>
            <p:nvPr/>
          </p:nvGrpSpPr>
          <p:grpSpPr bwMode="auto">
            <a:xfrm>
              <a:off x="8220271" y="4769010"/>
              <a:ext cx="323179" cy="345937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88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89" name="Freeform 292"/>
              <p:cNvSpPr>
                <a:spLocks noChangeArrowheads="1"/>
              </p:cNvSpPr>
              <p:nvPr/>
            </p:nvSpPr>
            <p:spPr bwMode="auto">
              <a:xfrm>
                <a:off x="1835150" y="2955923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0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91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8792733" y="4464396"/>
              <a:ext cx="2378272" cy="1137345"/>
              <a:chOff x="7847472" y="2381022"/>
              <a:chExt cx="2378272" cy="1137345"/>
            </a:xfrm>
          </p:grpSpPr>
          <p:sp>
            <p:nvSpPr>
              <p:cNvPr id="100" name="TextBox 20"/>
              <p:cNvSpPr>
                <a:spLocks noChangeArrowheads="1"/>
              </p:cNvSpPr>
              <p:nvPr/>
            </p:nvSpPr>
            <p:spPr bwMode="auto">
              <a:xfrm>
                <a:off x="7847472" y="2781132"/>
                <a:ext cx="2301324" cy="737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项目总结与分析建议，辅助</a:t>
                </a:r>
                <a:r>
                  <a:rPr lang="zh-CN" altLang="en-US" sz="14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其他组员工作</a:t>
                </a:r>
                <a:endParaRPr lang="zh-CN" altLang="en-US" sz="1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01" name="矩形 21"/>
              <p:cNvSpPr>
                <a:spLocks noChangeArrowheads="1"/>
              </p:cNvSpPr>
              <p:nvPr/>
            </p:nvSpPr>
            <p:spPr bwMode="auto">
              <a:xfrm>
                <a:off x="8211292" y="2381022"/>
                <a:ext cx="2014452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高子杰</a:t>
                </a:r>
                <a:endPara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60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小组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成员分工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087698" y="943450"/>
            <a:ext cx="3382965" cy="812800"/>
            <a:chOff x="8081213" y="2391250"/>
            <a:chExt cx="3382965" cy="812800"/>
          </a:xfrm>
        </p:grpSpPr>
        <p:sp>
          <p:nvSpPr>
            <p:cNvPr id="10" name="Oval 63"/>
            <p:cNvSpPr/>
            <p:nvPr/>
          </p:nvSpPr>
          <p:spPr bwMode="auto">
            <a:xfrm>
              <a:off x="8081213" y="2473326"/>
              <a:ext cx="556538" cy="55668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59" tIns="30479" rIns="60959" bIns="30479" anchor="ctr"/>
            <a:p>
              <a:pPr algn="ctr">
                <a:defRPr/>
              </a:pPr>
              <a:endPara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11" name="Group 4688"/>
            <p:cNvGrpSpPr>
              <a:grpSpLocks noChangeAspect="1"/>
            </p:cNvGrpSpPr>
            <p:nvPr/>
          </p:nvGrpSpPr>
          <p:grpSpPr bwMode="auto">
            <a:xfrm>
              <a:off x="8220271" y="2570798"/>
              <a:ext cx="323179" cy="345937"/>
              <a:chOff x="1835150" y="2800349"/>
              <a:chExt cx="382588" cy="363538"/>
            </a:xfrm>
            <a:solidFill>
              <a:schemeClr val="bg1"/>
            </a:solidFill>
          </p:grpSpPr>
          <p:sp>
            <p:nvSpPr>
              <p:cNvPr id="12" name="Freeform 291"/>
              <p:cNvSpPr>
                <a:spLocks noChangeArrowheads="1"/>
              </p:cNvSpPr>
              <p:nvPr/>
            </p:nvSpPr>
            <p:spPr bwMode="auto">
              <a:xfrm>
                <a:off x="1868488" y="3140074"/>
                <a:ext cx="271462" cy="23813"/>
              </a:xfrm>
              <a:custGeom>
                <a:avLst/>
                <a:gdLst>
                  <a:gd name="T0" fmla="*/ 41 w 753"/>
                  <a:gd name="T1" fmla="*/ 42 h 68"/>
                  <a:gd name="T2" fmla="*/ 192 w 753"/>
                  <a:gd name="T3" fmla="*/ 42 h 68"/>
                  <a:gd name="T4" fmla="*/ 217 w 753"/>
                  <a:gd name="T5" fmla="*/ 67 h 68"/>
                  <a:gd name="T6" fmla="*/ 543 w 753"/>
                  <a:gd name="T7" fmla="*/ 67 h 68"/>
                  <a:gd name="T8" fmla="*/ 568 w 753"/>
                  <a:gd name="T9" fmla="*/ 42 h 68"/>
                  <a:gd name="T10" fmla="*/ 710 w 753"/>
                  <a:gd name="T11" fmla="*/ 42 h 68"/>
                  <a:gd name="T12" fmla="*/ 752 w 753"/>
                  <a:gd name="T13" fmla="*/ 0 h 68"/>
                  <a:gd name="T14" fmla="*/ 0 w 753"/>
                  <a:gd name="T15" fmla="*/ 0 h 68"/>
                  <a:gd name="T16" fmla="*/ 41 w 753"/>
                  <a:gd name="T17" fmla="*/ 42 h 68"/>
                  <a:gd name="T18" fmla="*/ 41 w 753"/>
                  <a:gd name="T19" fmla="*/ 42 h 68"/>
                  <a:gd name="T20" fmla="*/ 41 w 753"/>
                  <a:gd name="T21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3" h="68">
                    <a:moveTo>
                      <a:pt x="41" y="42"/>
                    </a:moveTo>
                    <a:cubicBezTo>
                      <a:pt x="192" y="42"/>
                      <a:pt x="192" y="42"/>
                      <a:pt x="192" y="42"/>
                    </a:cubicBezTo>
                    <a:cubicBezTo>
                      <a:pt x="192" y="50"/>
                      <a:pt x="200" y="67"/>
                      <a:pt x="217" y="67"/>
                    </a:cubicBezTo>
                    <a:cubicBezTo>
                      <a:pt x="543" y="67"/>
                      <a:pt x="543" y="67"/>
                      <a:pt x="543" y="67"/>
                    </a:cubicBezTo>
                    <a:cubicBezTo>
                      <a:pt x="552" y="67"/>
                      <a:pt x="568" y="50"/>
                      <a:pt x="568" y="42"/>
                    </a:cubicBezTo>
                    <a:cubicBezTo>
                      <a:pt x="710" y="42"/>
                      <a:pt x="710" y="42"/>
                      <a:pt x="710" y="42"/>
                    </a:cubicBezTo>
                    <a:cubicBezTo>
                      <a:pt x="735" y="42"/>
                      <a:pt x="752" y="17"/>
                      <a:pt x="75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7"/>
                      <a:pt x="16" y="42"/>
                      <a:pt x="41" y="42"/>
                    </a:cubicBezTo>
                    <a:close/>
                    <a:moveTo>
                      <a:pt x="41" y="42"/>
                    </a:moveTo>
                    <a:lnTo>
                      <a:pt x="41" y="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3" name="Freeform 292"/>
              <p:cNvSpPr>
                <a:spLocks noChangeArrowheads="1"/>
              </p:cNvSpPr>
              <p:nvPr/>
            </p:nvSpPr>
            <p:spPr bwMode="auto">
              <a:xfrm>
                <a:off x="1835150" y="2955923"/>
                <a:ext cx="382588" cy="174625"/>
              </a:xfrm>
              <a:custGeom>
                <a:avLst/>
                <a:gdLst>
                  <a:gd name="T0" fmla="*/ 1020 w 1062"/>
                  <a:gd name="T1" fmla="*/ 100 h 486"/>
                  <a:gd name="T2" fmla="*/ 894 w 1062"/>
                  <a:gd name="T3" fmla="*/ 75 h 486"/>
                  <a:gd name="T4" fmla="*/ 894 w 1062"/>
                  <a:gd name="T5" fmla="*/ 0 h 486"/>
                  <a:gd name="T6" fmla="*/ 0 w 1062"/>
                  <a:gd name="T7" fmla="*/ 0 h 486"/>
                  <a:gd name="T8" fmla="*/ 267 w 1062"/>
                  <a:gd name="T9" fmla="*/ 485 h 486"/>
                  <a:gd name="T10" fmla="*/ 627 w 1062"/>
                  <a:gd name="T11" fmla="*/ 485 h 486"/>
                  <a:gd name="T12" fmla="*/ 819 w 1062"/>
                  <a:gd name="T13" fmla="*/ 351 h 486"/>
                  <a:gd name="T14" fmla="*/ 1061 w 1062"/>
                  <a:gd name="T15" fmla="*/ 192 h 486"/>
                  <a:gd name="T16" fmla="*/ 1020 w 1062"/>
                  <a:gd name="T17" fmla="*/ 100 h 486"/>
                  <a:gd name="T18" fmla="*/ 861 w 1062"/>
                  <a:gd name="T19" fmla="*/ 284 h 486"/>
                  <a:gd name="T20" fmla="*/ 894 w 1062"/>
                  <a:gd name="T21" fmla="*/ 142 h 486"/>
                  <a:gd name="T22" fmla="*/ 978 w 1062"/>
                  <a:gd name="T23" fmla="*/ 151 h 486"/>
                  <a:gd name="T24" fmla="*/ 995 w 1062"/>
                  <a:gd name="T25" fmla="*/ 192 h 486"/>
                  <a:gd name="T26" fmla="*/ 861 w 1062"/>
                  <a:gd name="T27" fmla="*/ 284 h 486"/>
                  <a:gd name="T28" fmla="*/ 861 w 1062"/>
                  <a:gd name="T29" fmla="*/ 284 h 486"/>
                  <a:gd name="T30" fmla="*/ 861 w 1062"/>
                  <a:gd name="T31" fmla="*/ 284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62" h="486">
                    <a:moveTo>
                      <a:pt x="1020" y="100"/>
                    </a:moveTo>
                    <a:cubicBezTo>
                      <a:pt x="986" y="67"/>
                      <a:pt x="928" y="67"/>
                      <a:pt x="894" y="75"/>
                    </a:cubicBezTo>
                    <a:cubicBezTo>
                      <a:pt x="894" y="50"/>
                      <a:pt x="894" y="25"/>
                      <a:pt x="89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43"/>
                      <a:pt x="42" y="418"/>
                      <a:pt x="267" y="485"/>
                    </a:cubicBezTo>
                    <a:cubicBezTo>
                      <a:pt x="627" y="485"/>
                      <a:pt x="627" y="485"/>
                      <a:pt x="627" y="485"/>
                    </a:cubicBezTo>
                    <a:cubicBezTo>
                      <a:pt x="719" y="452"/>
                      <a:pt x="786" y="410"/>
                      <a:pt x="819" y="351"/>
                    </a:cubicBezTo>
                    <a:cubicBezTo>
                      <a:pt x="911" y="351"/>
                      <a:pt x="1053" y="318"/>
                      <a:pt x="1061" y="192"/>
                    </a:cubicBezTo>
                    <a:cubicBezTo>
                      <a:pt x="1061" y="142"/>
                      <a:pt x="1036" y="117"/>
                      <a:pt x="1020" y="100"/>
                    </a:cubicBezTo>
                    <a:close/>
                    <a:moveTo>
                      <a:pt x="861" y="284"/>
                    </a:moveTo>
                    <a:cubicBezTo>
                      <a:pt x="878" y="243"/>
                      <a:pt x="886" y="192"/>
                      <a:pt x="894" y="142"/>
                    </a:cubicBezTo>
                    <a:cubicBezTo>
                      <a:pt x="919" y="134"/>
                      <a:pt x="961" y="134"/>
                      <a:pt x="978" y="151"/>
                    </a:cubicBezTo>
                    <a:cubicBezTo>
                      <a:pt x="978" y="151"/>
                      <a:pt x="995" y="159"/>
                      <a:pt x="995" y="192"/>
                    </a:cubicBezTo>
                    <a:cubicBezTo>
                      <a:pt x="986" y="259"/>
                      <a:pt x="911" y="276"/>
                      <a:pt x="861" y="284"/>
                    </a:cubicBezTo>
                    <a:close/>
                    <a:moveTo>
                      <a:pt x="861" y="284"/>
                    </a:moveTo>
                    <a:lnTo>
                      <a:pt x="861" y="28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4" name="Freeform 293"/>
              <p:cNvSpPr>
                <a:spLocks noChangeArrowheads="1"/>
              </p:cNvSpPr>
              <p:nvPr/>
            </p:nvSpPr>
            <p:spPr bwMode="auto">
              <a:xfrm>
                <a:off x="1916113" y="2800349"/>
                <a:ext cx="112712" cy="144463"/>
              </a:xfrm>
              <a:custGeom>
                <a:avLst/>
                <a:gdLst>
                  <a:gd name="T0" fmla="*/ 142 w 311"/>
                  <a:gd name="T1" fmla="*/ 401 h 402"/>
                  <a:gd name="T2" fmla="*/ 234 w 311"/>
                  <a:gd name="T3" fmla="*/ 243 h 402"/>
                  <a:gd name="T4" fmla="*/ 268 w 311"/>
                  <a:gd name="T5" fmla="*/ 0 h 402"/>
                  <a:gd name="T6" fmla="*/ 159 w 311"/>
                  <a:gd name="T7" fmla="*/ 276 h 402"/>
                  <a:gd name="T8" fmla="*/ 142 w 311"/>
                  <a:gd name="T9" fmla="*/ 401 h 402"/>
                  <a:gd name="T10" fmla="*/ 142 w 311"/>
                  <a:gd name="T11" fmla="*/ 401 h 402"/>
                  <a:gd name="T12" fmla="*/ 142 w 311"/>
                  <a:gd name="T13" fmla="*/ 40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402">
                    <a:moveTo>
                      <a:pt x="142" y="401"/>
                    </a:moveTo>
                    <a:cubicBezTo>
                      <a:pt x="142" y="401"/>
                      <a:pt x="310" y="385"/>
                      <a:pt x="234" y="243"/>
                    </a:cubicBezTo>
                    <a:cubicBezTo>
                      <a:pt x="168" y="126"/>
                      <a:pt x="184" y="59"/>
                      <a:pt x="268" y="0"/>
                    </a:cubicBezTo>
                    <a:cubicBezTo>
                      <a:pt x="268" y="0"/>
                      <a:pt x="0" y="67"/>
                      <a:pt x="159" y="276"/>
                    </a:cubicBezTo>
                    <a:cubicBezTo>
                      <a:pt x="209" y="360"/>
                      <a:pt x="142" y="401"/>
                      <a:pt x="142" y="401"/>
                    </a:cubicBezTo>
                    <a:close/>
                    <a:moveTo>
                      <a:pt x="142" y="401"/>
                    </a:moveTo>
                    <a:lnTo>
                      <a:pt x="142" y="4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3" name="Freeform 294"/>
              <p:cNvSpPr>
                <a:spLocks noChangeArrowheads="1"/>
              </p:cNvSpPr>
              <p:nvPr/>
            </p:nvSpPr>
            <p:spPr bwMode="auto">
              <a:xfrm>
                <a:off x="2003425" y="2867024"/>
                <a:ext cx="53975" cy="73025"/>
              </a:xfrm>
              <a:custGeom>
                <a:avLst/>
                <a:gdLst>
                  <a:gd name="T0" fmla="*/ 17 w 151"/>
                  <a:gd name="T1" fmla="*/ 201 h 202"/>
                  <a:gd name="T2" fmla="*/ 75 w 151"/>
                  <a:gd name="T3" fmla="*/ 67 h 202"/>
                  <a:gd name="T4" fmla="*/ 84 w 151"/>
                  <a:gd name="T5" fmla="*/ 0 h 202"/>
                  <a:gd name="T6" fmla="*/ 33 w 151"/>
                  <a:gd name="T7" fmla="*/ 75 h 202"/>
                  <a:gd name="T8" fmla="*/ 17 w 151"/>
                  <a:gd name="T9" fmla="*/ 201 h 202"/>
                  <a:gd name="T10" fmla="*/ 17 w 151"/>
                  <a:gd name="T11" fmla="*/ 201 h 202"/>
                  <a:gd name="T12" fmla="*/ 17 w 151"/>
                  <a:gd name="T13" fmla="*/ 20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" h="202">
                    <a:moveTo>
                      <a:pt x="17" y="201"/>
                    </a:moveTo>
                    <a:cubicBezTo>
                      <a:pt x="17" y="201"/>
                      <a:pt x="150" y="176"/>
                      <a:pt x="75" y="67"/>
                    </a:cubicBezTo>
                    <a:cubicBezTo>
                      <a:pt x="50" y="17"/>
                      <a:pt x="84" y="0"/>
                      <a:pt x="84" y="0"/>
                    </a:cubicBezTo>
                    <a:cubicBezTo>
                      <a:pt x="84" y="0"/>
                      <a:pt x="0" y="0"/>
                      <a:pt x="33" y="75"/>
                    </a:cubicBezTo>
                    <a:cubicBezTo>
                      <a:pt x="67" y="142"/>
                      <a:pt x="58" y="176"/>
                      <a:pt x="17" y="201"/>
                    </a:cubicBezTo>
                    <a:close/>
                    <a:moveTo>
                      <a:pt x="17" y="201"/>
                    </a:moveTo>
                    <a:lnTo>
                      <a:pt x="17" y="201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pPr>
                  <a:defRPr/>
                </a:pPr>
                <a:endPara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8288543" y="2391250"/>
              <a:ext cx="3175635" cy="812800"/>
              <a:chOff x="7343282" y="2381022"/>
              <a:chExt cx="3175635" cy="812800"/>
            </a:xfrm>
          </p:grpSpPr>
          <p:sp>
            <p:nvSpPr>
              <p:cNvPr id="25" name="TextBox 20"/>
              <p:cNvSpPr>
                <a:spLocks noChangeArrowheads="1"/>
              </p:cNvSpPr>
              <p:nvPr/>
            </p:nvSpPr>
            <p:spPr bwMode="auto">
              <a:xfrm>
                <a:off x="7343282" y="2779802"/>
                <a:ext cx="3175635" cy="414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14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数据预处理，特征分析</a:t>
                </a:r>
                <a:endParaRPr lang="zh-CN" altLang="en-US" sz="1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26" name="矩形 21"/>
              <p:cNvSpPr>
                <a:spLocks noChangeArrowheads="1"/>
              </p:cNvSpPr>
              <p:nvPr/>
            </p:nvSpPr>
            <p:spPr bwMode="auto">
              <a:xfrm>
                <a:off x="8211292" y="2381022"/>
                <a:ext cx="2014452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p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谢必</a:t>
                </a:r>
                <a:r>
                  <a:rPr lang="zh-CN" altLang="en-US" sz="2000">
                    <a:latin typeface="思源黑体 CN Regular" panose="020B0500000000000000" pitchFamily="34" charset="-122"/>
                    <a:ea typeface="思源黑体 CN Regular" panose="020B0500000000000000" pitchFamily="34" charset="-122"/>
                    <a:cs typeface="OPPOSans M" panose="00020600040101010101" pitchFamily="18" charset="-122"/>
                    <a:sym typeface="思源黑体 CN Regular" panose="020B0500000000000000" pitchFamily="34" charset="-122"/>
                  </a:rPr>
                  <a:t>成</a:t>
                </a:r>
                <a:endParaRPr lang="zh-CN" altLang="en-US" sz="20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7813" b="781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21" name="文本占位符 9"/>
          <p:cNvSpPr txBox="1"/>
          <p:nvPr/>
        </p:nvSpPr>
        <p:spPr>
          <a:xfrm>
            <a:off x="906147" y="3474263"/>
            <a:ext cx="4185761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3600" b="1" i="0" kern="1200" spc="600" dirty="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  <a:tileRect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7200" b="0" dirty="0">
                <a:solidFill>
                  <a:schemeClr val="bg1"/>
                </a:solidFill>
                <a:latin typeface="字体圈欣意冠黑体" panose="00000500000000000000" pitchFamily="2" charset="-122"/>
                <a:ea typeface="字体圈欣意冠黑体" panose="00000500000000000000" pitchFamily="2" charset="-122"/>
                <a:sym typeface="思源黑体 CN Regular" panose="020B0500000000000000" pitchFamily="34" charset="-122"/>
              </a:rPr>
              <a:t>谢谢观看</a:t>
            </a:r>
            <a:endParaRPr lang="zh-CN" altLang="en-US" sz="7200" b="0" dirty="0">
              <a:solidFill>
                <a:schemeClr val="bg1"/>
              </a:solidFill>
              <a:latin typeface="字体圈欣意冠黑体" panose="00000500000000000000" pitchFamily="2" charset="-122"/>
              <a:ea typeface="字体圈欣意冠黑体" panose="00000500000000000000" pitchFamily="2" charset="-122"/>
              <a:sym typeface="思源黑体 CN Regular" panose="020B0500000000000000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 rot="18399198">
            <a:off x="6363157" y="-2241467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18399198">
            <a:off x="4396050" y="5339296"/>
            <a:ext cx="561905" cy="484401"/>
          </a:xfrm>
          <a:prstGeom prst="triangle">
            <a:avLst/>
          </a:prstGeom>
          <a:noFill/>
          <a:ln w="6350">
            <a:solidFill>
              <a:schemeClr val="bg1">
                <a:alpha val="6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 rot="15499008">
            <a:off x="5237309" y="-1266473"/>
            <a:ext cx="6068716" cy="5231653"/>
          </a:xfrm>
          <a:prstGeom prst="triangle">
            <a:avLst/>
          </a:prstGeom>
          <a:noFill/>
          <a:ln w="3175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8399198">
            <a:off x="6432099" y="4761164"/>
            <a:ext cx="1002084" cy="863866"/>
          </a:xfrm>
          <a:prstGeom prst="triangle">
            <a:avLst/>
          </a:prstGeom>
          <a:noFill/>
          <a:ln w="635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84022" y="2507582"/>
            <a:ext cx="3521303" cy="753989"/>
            <a:chOff x="984022" y="2507582"/>
            <a:chExt cx="3521303" cy="753989"/>
          </a:xfrm>
        </p:grpSpPr>
        <p:sp>
          <p:nvSpPr>
            <p:cNvPr id="22" name="文本占位符 9"/>
            <p:cNvSpPr txBox="1"/>
            <p:nvPr/>
          </p:nvSpPr>
          <p:spPr>
            <a:xfrm>
              <a:off x="984022" y="2507582"/>
              <a:ext cx="2484120" cy="7359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0" indent="0" algn="l" defTabSz="914400" rtl="0" eaLnBrk="1" latinLnBrk="0" hangingPunct="1">
                <a:lnSpc>
                  <a:spcPct val="7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4400" b="1" i="0" kern="1200" spc="30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alpha val="69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40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TEAM </a:t>
              </a:r>
              <a:endParaRPr lang="en-US" altLang="zh-CN" sz="24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  <a:p>
              <a:r>
                <a:rPr lang="en-US" altLang="zh-CN" sz="240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WORK SUMMARY</a:t>
              </a:r>
              <a:endParaRPr lang="en-US" altLang="zh-CN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410075" y="2507582"/>
              <a:ext cx="95250" cy="7539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44772" y="3297869"/>
            <a:ext cx="370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背景及意义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23764" y="2827078"/>
              <a:ext cx="2402590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01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2911" y="1502880"/>
            <a:ext cx="11025189" cy="4478820"/>
            <a:chOff x="442911" y="1502880"/>
            <a:chExt cx="11025189" cy="4478820"/>
          </a:xfrm>
        </p:grpSpPr>
        <p:sp>
          <p:nvSpPr>
            <p:cNvPr id="8" name="图文框 7"/>
            <p:cNvSpPr/>
            <p:nvPr/>
          </p:nvSpPr>
          <p:spPr>
            <a:xfrm>
              <a:off x="1012825" y="1502880"/>
              <a:ext cx="10455275" cy="4478820"/>
            </a:xfrm>
            <a:prstGeom prst="frame">
              <a:avLst>
                <a:gd name="adj1" fmla="val 1229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  <a:p>
              <a:pPr algn="ctr"/>
              <a:endParaRPr lang="zh-CN" altLang="en-US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2911" y="4733924"/>
              <a:ext cx="2686050" cy="6211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15" name="TextBox 20"/>
          <p:cNvSpPr>
            <a:spLocks noChangeArrowheads="1"/>
          </p:cNvSpPr>
          <p:nvPr/>
        </p:nvSpPr>
        <p:spPr bwMode="auto">
          <a:xfrm>
            <a:off x="1451610" y="2055495"/>
            <a:ext cx="4606925" cy="3046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   </a:t>
            </a:r>
            <a:r>
              <a:rPr lang="zh-CN" altLang="en-US" sz="1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随着电信行业的不断发展，运营商们越来越重视如何扩大其客户群体。据研究，获取新客户所需的成本远高于保留现有客户的成本，因此为了满足在激烈竞争中的优势，保留现有客户成为一大挑战。对电信行业而言，可以通过数据分析</a:t>
            </a:r>
            <a:r>
              <a:rPr lang="zh-CN" altLang="en-US" sz="16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来判断可能影响客户决策的各种因素，以预测他们是否会产生流失（停用服务、转投其他运营商等）。</a:t>
            </a:r>
            <a:endParaRPr lang="zh-CN" altLang="en-US" sz="160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14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背景及</a:t>
              </a:r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意义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8535" y="1237615"/>
            <a:ext cx="5674360" cy="500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思源黑体 CN Regular" panose="020B0500000000000000" pitchFamily="34" charset="-122"/>
              <a:ea typeface="思源黑体 CN Regular" panose="020B0500000000000000" pitchFamily="34" charset="-122"/>
              <a:sym typeface="思源黑体 CN Regular" panose="020B05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44772" y="3297869"/>
            <a:ext cx="37024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思源黑体 CN Regular" panose="020B0500000000000000" pitchFamily="34" charset="-122"/>
              </a:rPr>
              <a:t>数据预处理</a:t>
            </a:r>
            <a:endParaRPr lang="zh-CN" altLang="en-US" sz="5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思源黑体 CN Regular" panose="020B0500000000000000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44772" y="2412971"/>
            <a:ext cx="3702455" cy="827534"/>
            <a:chOff x="5490407" y="2827078"/>
            <a:chExt cx="2965519" cy="827534"/>
          </a:xfrm>
        </p:grpSpPr>
        <p:sp>
          <p:nvSpPr>
            <p:cNvPr id="2" name="矩形 1"/>
            <p:cNvSpPr/>
            <p:nvPr/>
          </p:nvSpPr>
          <p:spPr>
            <a:xfrm>
              <a:off x="5490407" y="2959280"/>
              <a:ext cx="2965519" cy="594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4462" y="2827078"/>
              <a:ext cx="1961195" cy="827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0" lang="en-US" altLang="zh-CN" sz="4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PART    02</a:t>
              </a:r>
              <a:endParaRPr lang="zh-CN" altLang="en-US" sz="4000" b="0" dirty="0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490407" y="-2659998"/>
            <a:ext cx="6357501" cy="8354137"/>
            <a:chOff x="5655840" y="-2659998"/>
            <a:chExt cx="6357501" cy="8354137"/>
          </a:xfrm>
        </p:grpSpPr>
        <p:sp>
          <p:nvSpPr>
            <p:cNvPr id="10" name="等腰三角形 9"/>
            <p:cNvSpPr/>
            <p:nvPr/>
          </p:nvSpPr>
          <p:spPr>
            <a:xfrm rot="18399198">
              <a:off x="6363157" y="-2241467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5499008">
              <a:off x="5237309" y="-1266473"/>
              <a:ext cx="6068716" cy="5231653"/>
            </a:xfrm>
            <a:prstGeom prst="triangle">
              <a:avLst/>
            </a:prstGeom>
            <a:noFill/>
            <a:ln w="31750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>
            <a:xfrm rot="18399198">
              <a:off x="6432099" y="4761164"/>
              <a:ext cx="1002084" cy="863866"/>
            </a:xfrm>
            <a:prstGeom prst="triangle">
              <a:avLst/>
            </a:prstGeom>
            <a:noFill/>
            <a:ln w="635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65378" y="2261540"/>
            <a:ext cx="5861246" cy="4596700"/>
            <a:chOff x="3165378" y="2259000"/>
            <a:chExt cx="5861246" cy="4596700"/>
          </a:xfrm>
        </p:grpSpPr>
        <p:sp>
          <p:nvSpPr>
            <p:cNvPr id="3" name="iṩľîḋe"/>
            <p:cNvSpPr/>
            <p:nvPr/>
          </p:nvSpPr>
          <p:spPr>
            <a:xfrm flipH="1">
              <a:off x="3356655" y="4409916"/>
              <a:ext cx="5512022" cy="2445784"/>
            </a:xfrm>
            <a:custGeom>
              <a:avLst/>
              <a:gdLst>
                <a:gd name="connsiteX0" fmla="*/ 3025157 w 6067310"/>
                <a:gd name="connsiteY0" fmla="*/ 1055951 h 2705986"/>
                <a:gd name="connsiteX1" fmla="*/ 3064024 w 6067310"/>
                <a:gd name="connsiteY1" fmla="*/ 1059484 h 2705986"/>
                <a:gd name="connsiteX2" fmla="*/ 3063946 w 6067310"/>
                <a:gd name="connsiteY2" fmla="*/ 1056391 h 2705986"/>
                <a:gd name="connsiteX3" fmla="*/ 3120244 w 6067310"/>
                <a:gd name="connsiteY3" fmla="*/ 1153633 h 2705986"/>
                <a:gd name="connsiteX4" fmla="*/ 3067081 w 6067310"/>
                <a:gd name="connsiteY4" fmla="*/ 1254642 h 2705986"/>
                <a:gd name="connsiteX5" fmla="*/ 3157458 w 6067310"/>
                <a:gd name="connsiteY5" fmla="*/ 2232837 h 2705986"/>
                <a:gd name="connsiteX6" fmla="*/ 3032614 w 6067310"/>
                <a:gd name="connsiteY6" fmla="*/ 2325464 h 2705986"/>
                <a:gd name="connsiteX7" fmla="*/ 2909852 w 6067310"/>
                <a:gd name="connsiteY7" fmla="*/ 2234382 h 2705986"/>
                <a:gd name="connsiteX8" fmla="*/ 3000229 w 6067310"/>
                <a:gd name="connsiteY8" fmla="*/ 1256187 h 2705986"/>
                <a:gd name="connsiteX9" fmla="*/ 2947066 w 6067310"/>
                <a:gd name="connsiteY9" fmla="*/ 1155178 h 2705986"/>
                <a:gd name="connsiteX10" fmla="*/ 3003366 w 6067310"/>
                <a:gd name="connsiteY10" fmla="*/ 1057932 h 2705986"/>
                <a:gd name="connsiteX11" fmla="*/ 3029867 w 6067310"/>
                <a:gd name="connsiteY11" fmla="*/ 0 h 2705986"/>
                <a:gd name="connsiteX12" fmla="*/ 3029807 w 6067310"/>
                <a:gd name="connsiteY12" fmla="*/ 2381 h 2705986"/>
                <a:gd name="connsiteX13" fmla="*/ 2964451 w 6067310"/>
                <a:gd name="connsiteY13" fmla="*/ 9531 h 2705986"/>
                <a:gd name="connsiteX14" fmla="*/ 2862005 w 6067310"/>
                <a:gd name="connsiteY14" fmla="*/ 894680 h 2705986"/>
                <a:gd name="connsiteX15" fmla="*/ 2808843 w 6067310"/>
                <a:gd name="connsiteY15" fmla="*/ 894680 h 2705986"/>
                <a:gd name="connsiteX16" fmla="*/ 2372908 w 6067310"/>
                <a:gd name="connsiteY16" fmla="*/ 1059484 h 2705986"/>
                <a:gd name="connsiteX17" fmla="*/ 1570150 w 6067310"/>
                <a:gd name="connsiteY17" fmla="*/ 1442257 h 2705986"/>
                <a:gd name="connsiteX18" fmla="*/ 634485 w 6067310"/>
                <a:gd name="connsiteY18" fmla="*/ 1197708 h 2705986"/>
                <a:gd name="connsiteX19" fmla="*/ 623852 w 6067310"/>
                <a:gd name="connsiteY19" fmla="*/ 1229605 h 2705986"/>
                <a:gd name="connsiteX20" fmla="*/ 437782 w 6067310"/>
                <a:gd name="connsiteY20" fmla="*/ 942526 h 2705986"/>
                <a:gd name="connsiteX21" fmla="*/ 437782 w 6067310"/>
                <a:gd name="connsiteY21" fmla="*/ 1176443 h 2705986"/>
                <a:gd name="connsiteX22" fmla="*/ 267661 w 6067310"/>
                <a:gd name="connsiteY22" fmla="*/ 1144545 h 2705986"/>
                <a:gd name="connsiteX23" fmla="*/ 272978 w 6067310"/>
                <a:gd name="connsiteY23" fmla="*/ 1086066 h 2705986"/>
                <a:gd name="connsiteX24" fmla="*/ 246396 w 6067310"/>
                <a:gd name="connsiteY24" fmla="*/ 1080750 h 2705986"/>
                <a:gd name="connsiteX25" fmla="*/ 235764 w 6067310"/>
                <a:gd name="connsiteY25" fmla="*/ 1128596 h 2705986"/>
                <a:gd name="connsiteX26" fmla="*/ 44378 w 6067310"/>
                <a:gd name="connsiteY26" fmla="*/ 1022271 h 2705986"/>
                <a:gd name="connsiteX27" fmla="*/ 76275 w 6067310"/>
                <a:gd name="connsiteY27" fmla="*/ 1160494 h 2705986"/>
                <a:gd name="connsiteX28" fmla="*/ 549424 w 6067310"/>
                <a:gd name="connsiteY28" fmla="*/ 1420991 h 2705986"/>
                <a:gd name="connsiteX29" fmla="*/ 544108 w 6067310"/>
                <a:gd name="connsiteY29" fmla="*/ 1442257 h 2705986"/>
                <a:gd name="connsiteX30" fmla="*/ 1203326 w 6067310"/>
                <a:gd name="connsiteY30" fmla="*/ 1692122 h 2705986"/>
                <a:gd name="connsiteX31" fmla="*/ 1804066 w 6067310"/>
                <a:gd name="connsiteY31" fmla="*/ 1835661 h 2705986"/>
                <a:gd name="connsiteX32" fmla="*/ 2356959 w 6067310"/>
                <a:gd name="connsiteY32" fmla="*/ 1670857 h 2705986"/>
                <a:gd name="connsiteX33" fmla="*/ 2457968 w 6067310"/>
                <a:gd name="connsiteY33" fmla="*/ 2011098 h 2705986"/>
                <a:gd name="connsiteX34" fmla="*/ 2468601 w 6067310"/>
                <a:gd name="connsiteY34" fmla="*/ 2622471 h 2705986"/>
                <a:gd name="connsiteX35" fmla="*/ 2532396 w 6067310"/>
                <a:gd name="connsiteY35" fmla="*/ 2702215 h 2705986"/>
                <a:gd name="connsiteX36" fmla="*/ 3079973 w 6067310"/>
                <a:gd name="connsiteY36" fmla="*/ 2702215 h 2705986"/>
                <a:gd name="connsiteX37" fmla="*/ 3079949 w 6067310"/>
                <a:gd name="connsiteY37" fmla="*/ 2700670 h 2705986"/>
                <a:gd name="connsiteX38" fmla="*/ 3534914 w 6067310"/>
                <a:gd name="connsiteY38" fmla="*/ 2700670 h 2705986"/>
                <a:gd name="connsiteX39" fmla="*/ 3598709 w 6067310"/>
                <a:gd name="connsiteY39" fmla="*/ 2620926 h 2705986"/>
                <a:gd name="connsiteX40" fmla="*/ 3609342 w 6067310"/>
                <a:gd name="connsiteY40" fmla="*/ 2009553 h 2705986"/>
                <a:gd name="connsiteX41" fmla="*/ 3710351 w 6067310"/>
                <a:gd name="connsiteY41" fmla="*/ 1669312 h 2705986"/>
                <a:gd name="connsiteX42" fmla="*/ 4263244 w 6067310"/>
                <a:gd name="connsiteY42" fmla="*/ 1834116 h 2705986"/>
                <a:gd name="connsiteX43" fmla="*/ 4863984 w 6067310"/>
                <a:gd name="connsiteY43" fmla="*/ 1690577 h 2705986"/>
                <a:gd name="connsiteX44" fmla="*/ 5523202 w 6067310"/>
                <a:gd name="connsiteY44" fmla="*/ 1440712 h 2705986"/>
                <a:gd name="connsiteX45" fmla="*/ 5517886 w 6067310"/>
                <a:gd name="connsiteY45" fmla="*/ 1419446 h 2705986"/>
                <a:gd name="connsiteX46" fmla="*/ 5991035 w 6067310"/>
                <a:gd name="connsiteY46" fmla="*/ 1158949 h 2705986"/>
                <a:gd name="connsiteX47" fmla="*/ 6022932 w 6067310"/>
                <a:gd name="connsiteY47" fmla="*/ 1020726 h 2705986"/>
                <a:gd name="connsiteX48" fmla="*/ 5831546 w 6067310"/>
                <a:gd name="connsiteY48" fmla="*/ 1127051 h 2705986"/>
                <a:gd name="connsiteX49" fmla="*/ 5820914 w 6067310"/>
                <a:gd name="connsiteY49" fmla="*/ 1079205 h 2705986"/>
                <a:gd name="connsiteX50" fmla="*/ 5794332 w 6067310"/>
                <a:gd name="connsiteY50" fmla="*/ 1084521 h 2705986"/>
                <a:gd name="connsiteX51" fmla="*/ 5799649 w 6067310"/>
                <a:gd name="connsiteY51" fmla="*/ 1143000 h 2705986"/>
                <a:gd name="connsiteX52" fmla="*/ 5629528 w 6067310"/>
                <a:gd name="connsiteY52" fmla="*/ 1174898 h 2705986"/>
                <a:gd name="connsiteX53" fmla="*/ 5629528 w 6067310"/>
                <a:gd name="connsiteY53" fmla="*/ 940981 h 2705986"/>
                <a:gd name="connsiteX54" fmla="*/ 5443458 w 6067310"/>
                <a:gd name="connsiteY54" fmla="*/ 1228060 h 2705986"/>
                <a:gd name="connsiteX55" fmla="*/ 5432825 w 6067310"/>
                <a:gd name="connsiteY55" fmla="*/ 1196163 h 2705986"/>
                <a:gd name="connsiteX56" fmla="*/ 4497160 w 6067310"/>
                <a:gd name="connsiteY56" fmla="*/ 1440712 h 2705986"/>
                <a:gd name="connsiteX57" fmla="*/ 3694402 w 6067310"/>
                <a:gd name="connsiteY57" fmla="*/ 1057939 h 2705986"/>
                <a:gd name="connsiteX58" fmla="*/ 3258467 w 6067310"/>
                <a:gd name="connsiteY58" fmla="*/ 893135 h 2705986"/>
                <a:gd name="connsiteX59" fmla="*/ 3205305 w 6067310"/>
                <a:gd name="connsiteY59" fmla="*/ 893135 h 2705986"/>
                <a:gd name="connsiteX60" fmla="*/ 3029867 w 6067310"/>
                <a:gd name="connsiteY60" fmla="*/ 0 h 270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67310" h="2705986">
                  <a:moveTo>
                    <a:pt x="3025157" y="1055951"/>
                  </a:moveTo>
                  <a:lnTo>
                    <a:pt x="3064024" y="1059484"/>
                  </a:lnTo>
                  <a:lnTo>
                    <a:pt x="3063946" y="1056391"/>
                  </a:lnTo>
                  <a:lnTo>
                    <a:pt x="3120244" y="1153633"/>
                  </a:lnTo>
                  <a:lnTo>
                    <a:pt x="3067081" y="1254642"/>
                  </a:lnTo>
                  <a:lnTo>
                    <a:pt x="3157458" y="2232837"/>
                  </a:lnTo>
                  <a:lnTo>
                    <a:pt x="3032614" y="2325464"/>
                  </a:lnTo>
                  <a:lnTo>
                    <a:pt x="2909852" y="2234382"/>
                  </a:lnTo>
                  <a:lnTo>
                    <a:pt x="3000229" y="1256187"/>
                  </a:lnTo>
                  <a:lnTo>
                    <a:pt x="2947066" y="1155178"/>
                  </a:lnTo>
                  <a:lnTo>
                    <a:pt x="3003366" y="1057932"/>
                  </a:lnTo>
                  <a:close/>
                  <a:moveTo>
                    <a:pt x="3029867" y="0"/>
                  </a:moveTo>
                  <a:lnTo>
                    <a:pt x="3029807" y="2381"/>
                  </a:lnTo>
                  <a:lnTo>
                    <a:pt x="2964451" y="9531"/>
                  </a:lnTo>
                  <a:cubicBezTo>
                    <a:pt x="2632430" y="73877"/>
                    <a:pt x="2782261" y="495959"/>
                    <a:pt x="2862005" y="894680"/>
                  </a:cubicBezTo>
                  <a:lnTo>
                    <a:pt x="2808843" y="894680"/>
                  </a:lnTo>
                  <a:cubicBezTo>
                    <a:pt x="2727326" y="1013411"/>
                    <a:pt x="2550117" y="1068345"/>
                    <a:pt x="2372908" y="1059484"/>
                  </a:cubicBezTo>
                  <a:cubicBezTo>
                    <a:pt x="2105322" y="1187075"/>
                    <a:pt x="1837736" y="1341247"/>
                    <a:pt x="1570150" y="1442257"/>
                  </a:cubicBezTo>
                  <a:cubicBezTo>
                    <a:pt x="1252946" y="1387323"/>
                    <a:pt x="887894" y="1289856"/>
                    <a:pt x="634485" y="1197708"/>
                  </a:cubicBezTo>
                  <a:lnTo>
                    <a:pt x="623852" y="1229605"/>
                  </a:lnTo>
                  <a:lnTo>
                    <a:pt x="437782" y="942526"/>
                  </a:lnTo>
                  <a:cubicBezTo>
                    <a:pt x="299559" y="956702"/>
                    <a:pt x="437782" y="1098471"/>
                    <a:pt x="437782" y="1176443"/>
                  </a:cubicBezTo>
                  <a:lnTo>
                    <a:pt x="267661" y="1144545"/>
                  </a:lnTo>
                  <a:lnTo>
                    <a:pt x="272978" y="1086066"/>
                  </a:lnTo>
                  <a:lnTo>
                    <a:pt x="246396" y="1080750"/>
                  </a:lnTo>
                  <a:lnTo>
                    <a:pt x="235764" y="1128596"/>
                  </a:lnTo>
                  <a:cubicBezTo>
                    <a:pt x="171969" y="1093154"/>
                    <a:pt x="108173" y="988602"/>
                    <a:pt x="44378" y="1022271"/>
                  </a:cubicBezTo>
                  <a:cubicBezTo>
                    <a:pt x="-67265" y="1031131"/>
                    <a:pt x="65643" y="1114420"/>
                    <a:pt x="76275" y="1160494"/>
                  </a:cubicBezTo>
                  <a:cubicBezTo>
                    <a:pt x="196777" y="1358968"/>
                    <a:pt x="397024" y="1382006"/>
                    <a:pt x="549424" y="1420991"/>
                  </a:cubicBezTo>
                  <a:lnTo>
                    <a:pt x="544108" y="1442257"/>
                  </a:lnTo>
                  <a:lnTo>
                    <a:pt x="1203326" y="1692122"/>
                  </a:lnTo>
                  <a:cubicBezTo>
                    <a:pt x="1398256" y="1793130"/>
                    <a:pt x="1699512" y="1878192"/>
                    <a:pt x="1804066" y="1835661"/>
                  </a:cubicBezTo>
                  <a:cubicBezTo>
                    <a:pt x="2014945" y="1732880"/>
                    <a:pt x="2172661" y="1725792"/>
                    <a:pt x="2356959" y="1670857"/>
                  </a:cubicBezTo>
                  <a:cubicBezTo>
                    <a:pt x="2417211" y="1757689"/>
                    <a:pt x="2450879" y="1881735"/>
                    <a:pt x="2457968" y="2011098"/>
                  </a:cubicBezTo>
                  <a:lnTo>
                    <a:pt x="2468601" y="2622471"/>
                  </a:lnTo>
                  <a:cubicBezTo>
                    <a:pt x="2489866" y="2649052"/>
                    <a:pt x="2479233" y="2723481"/>
                    <a:pt x="2532396" y="2702215"/>
                  </a:cubicBezTo>
                  <a:lnTo>
                    <a:pt x="3079973" y="2702215"/>
                  </a:lnTo>
                  <a:lnTo>
                    <a:pt x="3079949" y="2700670"/>
                  </a:lnTo>
                  <a:lnTo>
                    <a:pt x="3534914" y="2700670"/>
                  </a:lnTo>
                  <a:cubicBezTo>
                    <a:pt x="3588077" y="2721936"/>
                    <a:pt x="3577444" y="2647507"/>
                    <a:pt x="3598709" y="2620926"/>
                  </a:cubicBezTo>
                  <a:lnTo>
                    <a:pt x="3609342" y="2009553"/>
                  </a:lnTo>
                  <a:cubicBezTo>
                    <a:pt x="3616431" y="1880190"/>
                    <a:pt x="3650099" y="1756144"/>
                    <a:pt x="3710351" y="1669312"/>
                  </a:cubicBezTo>
                  <a:cubicBezTo>
                    <a:pt x="3894649" y="1724247"/>
                    <a:pt x="4052365" y="1731335"/>
                    <a:pt x="4263244" y="1834116"/>
                  </a:cubicBezTo>
                  <a:cubicBezTo>
                    <a:pt x="4367798" y="1876647"/>
                    <a:pt x="4669054" y="1791585"/>
                    <a:pt x="4863984" y="1690577"/>
                  </a:cubicBezTo>
                  <a:lnTo>
                    <a:pt x="5523202" y="1440712"/>
                  </a:lnTo>
                  <a:lnTo>
                    <a:pt x="5517886" y="1419446"/>
                  </a:lnTo>
                  <a:cubicBezTo>
                    <a:pt x="5670286" y="1380461"/>
                    <a:pt x="5870533" y="1357423"/>
                    <a:pt x="5991035" y="1158949"/>
                  </a:cubicBezTo>
                  <a:cubicBezTo>
                    <a:pt x="6001667" y="1112875"/>
                    <a:pt x="6134575" y="1029586"/>
                    <a:pt x="6022932" y="1020726"/>
                  </a:cubicBezTo>
                  <a:cubicBezTo>
                    <a:pt x="5959137" y="987057"/>
                    <a:pt x="5895341" y="1091609"/>
                    <a:pt x="5831546" y="1127051"/>
                  </a:cubicBezTo>
                  <a:lnTo>
                    <a:pt x="5820914" y="1079205"/>
                  </a:lnTo>
                  <a:lnTo>
                    <a:pt x="5794332" y="1084521"/>
                  </a:lnTo>
                  <a:lnTo>
                    <a:pt x="5799649" y="1143000"/>
                  </a:lnTo>
                  <a:lnTo>
                    <a:pt x="5629528" y="1174898"/>
                  </a:lnTo>
                  <a:cubicBezTo>
                    <a:pt x="5629528" y="1096926"/>
                    <a:pt x="5767751" y="955157"/>
                    <a:pt x="5629528" y="940981"/>
                  </a:cubicBezTo>
                  <a:lnTo>
                    <a:pt x="5443458" y="1228060"/>
                  </a:lnTo>
                  <a:lnTo>
                    <a:pt x="5432825" y="1196163"/>
                  </a:lnTo>
                  <a:cubicBezTo>
                    <a:pt x="5179416" y="1288311"/>
                    <a:pt x="4814364" y="1385778"/>
                    <a:pt x="4497160" y="1440712"/>
                  </a:cubicBezTo>
                  <a:cubicBezTo>
                    <a:pt x="4229574" y="1339702"/>
                    <a:pt x="3961988" y="1185530"/>
                    <a:pt x="3694402" y="1057939"/>
                  </a:cubicBezTo>
                  <a:cubicBezTo>
                    <a:pt x="3517193" y="1066800"/>
                    <a:pt x="3339984" y="1011866"/>
                    <a:pt x="3258467" y="893135"/>
                  </a:cubicBezTo>
                  <a:lnTo>
                    <a:pt x="3205305" y="893135"/>
                  </a:lnTo>
                  <a:cubicBezTo>
                    <a:pt x="3290366" y="467832"/>
                    <a:pt x="3455169" y="15950"/>
                    <a:pt x="3029867" y="0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" name="îṩļíḓè"/>
            <p:cNvSpPr/>
            <p:nvPr/>
          </p:nvSpPr>
          <p:spPr>
            <a:xfrm>
              <a:off x="4317813" y="2259000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5" name="ïṩļîḑè"/>
            <p:cNvSpPr/>
            <p:nvPr/>
          </p:nvSpPr>
          <p:spPr>
            <a:xfrm>
              <a:off x="3165378" y="4038601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6" name="ïṧļîde"/>
            <p:cNvSpPr/>
            <p:nvPr/>
          </p:nvSpPr>
          <p:spPr>
            <a:xfrm>
              <a:off x="6715558" y="2259000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7" name="íşļíḍe"/>
            <p:cNvSpPr/>
            <p:nvPr/>
          </p:nvSpPr>
          <p:spPr>
            <a:xfrm>
              <a:off x="7955136" y="4038600"/>
              <a:ext cx="1071488" cy="1071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rm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思源黑体 CN Regular" panose="020B0500000000000000" pitchFamily="34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600525" y="2329680"/>
            <a:ext cx="2398479" cy="722055"/>
            <a:chOff x="7915417" y="2381022"/>
            <a:chExt cx="2398479" cy="722055"/>
          </a:xfrm>
        </p:grpSpPr>
        <p:sp>
          <p:nvSpPr>
            <p:cNvPr id="21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32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7915417" y="2381022"/>
              <a:ext cx="231013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空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值、缺失值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处理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53080" y="4216461"/>
            <a:ext cx="2301324" cy="722055"/>
            <a:chOff x="8012572" y="2381022"/>
            <a:chExt cx="2301324" cy="722055"/>
          </a:xfrm>
        </p:grpSpPr>
        <p:sp>
          <p:nvSpPr>
            <p:cNvPr id="24" name="TextBox 20"/>
            <p:cNvSpPr>
              <a:spLocks noChangeArrowheads="1"/>
            </p:cNvSpPr>
            <p:nvPr/>
          </p:nvSpPr>
          <p:spPr bwMode="auto">
            <a:xfrm>
              <a:off x="8012572" y="2781132"/>
              <a:ext cx="2301324" cy="321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zh-CN" sz="1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25" name="矩形 24"/>
            <p:cNvSpPr>
              <a:spLocks noChangeArrowheads="1"/>
            </p:cNvSpPr>
            <p:nvPr/>
          </p:nvSpPr>
          <p:spPr bwMode="auto">
            <a:xfrm>
              <a:off x="8211292" y="2381022"/>
              <a:ext cx="2014452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数据读取</a:t>
              </a:r>
              <a:r>
                <a:rPr lang="zh-CN" altLang="en-US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与观察</a:t>
              </a:r>
              <a:endPara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</p:grpSp>
      <p:sp>
        <p:nvSpPr>
          <p:cNvPr id="31" name="矩形 30"/>
          <p:cNvSpPr>
            <a:spLocks noChangeArrowheads="1"/>
          </p:cNvSpPr>
          <p:nvPr/>
        </p:nvSpPr>
        <p:spPr bwMode="auto">
          <a:xfrm>
            <a:off x="8449310" y="2329815"/>
            <a:ext cx="201422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重复值处理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  <a:p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  <a:p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34" name="矩形 33"/>
          <p:cNvSpPr>
            <a:spLocks noChangeArrowheads="1"/>
          </p:cNvSpPr>
          <p:nvPr/>
        </p:nvSpPr>
        <p:spPr bwMode="auto">
          <a:xfrm>
            <a:off x="9655810" y="4216400"/>
            <a:ext cx="201422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异常值</a:t>
            </a:r>
            <a:r>
              <a:rPr lang="zh-CN" altLang="en-US" sz="20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rPr>
              <a:t>查看</a:t>
            </a:r>
            <a:endParaRPr lang="zh-CN" altLang="en-US" sz="20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OPPOSans M" panose="00020600040101010101" pitchFamily="18" charset="-122"/>
              <a:sym typeface="思源黑体 CN Regular" panose="020B05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517525"/>
            <a:ext cx="1148715" cy="2889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4" grpId="0"/>
      <p:bldP spid="3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数据预处理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27405" y="891540"/>
            <a:ext cx="10738485" cy="1090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 smtClean="0"/>
              <a:t>一、读数据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zh-CN" altLang="en-US" sz="1600" dirty="0" smtClean="0">
                <a:latin typeface="+mn-ea"/>
                <a:cs typeface="+mn-ea"/>
              </a:rPr>
              <a:t> </a:t>
            </a:r>
            <a:r>
              <a:rPr lang="en-US" altLang="zh-CN" sz="1600" dirty="0" smtClean="0">
                <a:latin typeface="+mn-ea"/>
                <a:cs typeface="+mn-ea"/>
              </a:rPr>
              <a:t>    </a:t>
            </a:r>
            <a:r>
              <a:rPr lang="en-US" altLang="zh-CN" sz="1600" dirty="0">
                <a:latin typeface="+mn-ea"/>
                <a:cs typeface="+mn-ea"/>
                <a:sym typeface="思源黑体 CN Regular" panose="020B0500000000000000" pitchFamily="34" charset="-122"/>
              </a:rPr>
              <a:t>data.shape  </a:t>
            </a:r>
            <a:r>
              <a:rPr lang="zh-CN" altLang="en-US" sz="1600" dirty="0">
                <a:latin typeface="+mn-ea"/>
                <a:cs typeface="+mn-ea"/>
                <a:sym typeface="思源黑体 CN Regular" panose="020B0500000000000000" pitchFamily="34" charset="-122"/>
              </a:rPr>
              <a:t>共有</a:t>
            </a:r>
            <a:r>
              <a:rPr lang="en-US" altLang="zh-CN" sz="1600" dirty="0">
                <a:latin typeface="+mn-ea"/>
                <a:cs typeface="+mn-ea"/>
                <a:sym typeface="思源黑体 CN Regular" panose="020B0500000000000000" pitchFamily="34" charset="-122"/>
              </a:rPr>
              <a:t>7043</a:t>
            </a:r>
            <a:r>
              <a:rPr lang="zh-CN" altLang="en-US" sz="1600" dirty="0">
                <a:latin typeface="+mn-ea"/>
                <a:cs typeface="+mn-ea"/>
                <a:sym typeface="思源黑体 CN Regular" panose="020B0500000000000000" pitchFamily="34" charset="-122"/>
              </a:rPr>
              <a:t>行，</a:t>
            </a:r>
            <a:r>
              <a:rPr lang="en-US" altLang="zh-CN" sz="1600" dirty="0">
                <a:latin typeface="+mn-ea"/>
                <a:cs typeface="+mn-ea"/>
                <a:sym typeface="思源黑体 CN Regular" panose="020B0500000000000000" pitchFamily="34" charset="-122"/>
              </a:rPr>
              <a:t>21</a:t>
            </a:r>
            <a:r>
              <a:rPr lang="zh-CN" altLang="en-US" sz="1600" dirty="0">
                <a:latin typeface="+mn-ea"/>
                <a:cs typeface="+mn-ea"/>
                <a:sym typeface="思源黑体 CN Regular" panose="020B0500000000000000" pitchFamily="34" charset="-122"/>
              </a:rPr>
              <a:t>列</a:t>
            </a:r>
            <a:r>
              <a:rPr lang="en-US" altLang="zh-CN" sz="1600" dirty="0">
                <a:latin typeface="+mn-ea"/>
                <a:cs typeface="+mn-ea"/>
                <a:sym typeface="思源黑体 CN Regular" panose="020B0500000000000000" pitchFamily="34" charset="-122"/>
              </a:rPr>
              <a:t>    </a:t>
            </a:r>
            <a:r>
              <a:rPr lang="en-US" altLang="zh-CN" sz="1600" dirty="0" smtClean="0">
                <a:latin typeface="+mn-ea"/>
                <a:cs typeface="+mn-ea"/>
              </a:rPr>
              <a:t>       </a:t>
            </a:r>
            <a:endParaRPr lang="en-US" altLang="zh-CN" sz="1600" dirty="0" smtClean="0">
              <a:latin typeface="+mn-ea"/>
              <a:cs typeface="+mn-ea"/>
            </a:endParaRPr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latin typeface="+mn-ea"/>
                <a:cs typeface="+mn-ea"/>
              </a:rPr>
              <a:t>     data.head(7)   </a:t>
            </a:r>
            <a:r>
              <a:rPr lang="zh-CN" altLang="en-US" sz="1600" dirty="0" smtClean="0">
                <a:latin typeface="+mn-ea"/>
                <a:cs typeface="+mn-ea"/>
              </a:rPr>
              <a:t>部分展示</a:t>
            </a:r>
            <a:endParaRPr lang="zh-CN" altLang="en-US" sz="1600" dirty="0" smtClean="0">
              <a:latin typeface="+mn-ea"/>
              <a:cs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1986280"/>
            <a:ext cx="10368915" cy="29737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2320" y="5160645"/>
            <a:ext cx="10783570" cy="770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 smtClean="0"/>
              <a:t>二、空值处理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sym typeface="+mn-ea"/>
              </a:rPr>
              <a:t>     data.isnull().any(axis=0)     </a:t>
            </a:r>
            <a:r>
              <a:rPr lang="zh-CN" altLang="en-US" sz="1600" dirty="0" smtClean="0">
                <a:sym typeface="+mn-ea"/>
              </a:rPr>
              <a:t>查看每一列是否有空值</a:t>
            </a:r>
            <a:r>
              <a:rPr lang="en-US" altLang="zh-CN" sz="1600" dirty="0" smtClean="0">
                <a:sym typeface="+mn-ea"/>
              </a:rPr>
              <a:t>     </a:t>
            </a:r>
            <a:r>
              <a:rPr lang="zh-CN" altLang="en-US" sz="1600" dirty="0" smtClean="0">
                <a:sym typeface="+mn-ea"/>
              </a:rPr>
              <a:t>这里是</a:t>
            </a:r>
            <a:r>
              <a:rPr lang="en-US" altLang="zh-CN" sz="1600" dirty="0" smtClean="0">
                <a:sym typeface="+mn-ea"/>
              </a:rPr>
              <a:t>0</a:t>
            </a:r>
            <a:endParaRPr lang="en-US" altLang="zh-CN" sz="1600" dirty="0" smtClean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669249" y="1119845"/>
            <a:ext cx="5910146" cy="4895386"/>
            <a:chOff x="5843239" y="1154770"/>
            <a:chExt cx="5910146" cy="4895386"/>
          </a:xfrm>
        </p:grpSpPr>
        <p:sp>
          <p:nvSpPr>
            <p:cNvPr id="9" name="图文框 8"/>
            <p:cNvSpPr/>
            <p:nvPr/>
          </p:nvSpPr>
          <p:spPr>
            <a:xfrm>
              <a:off x="5843239" y="1154770"/>
              <a:ext cx="5910146" cy="4895386"/>
            </a:xfrm>
            <a:prstGeom prst="frame">
              <a:avLst>
                <a:gd name="adj1" fmla="val 25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思源黑体 CN Regular" panose="020B0500000000000000" pitchFamily="3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082411" y="1586455"/>
              <a:ext cx="5509260" cy="3957320"/>
              <a:chOff x="7113910" y="1081451"/>
              <a:chExt cx="5509260" cy="3957320"/>
            </a:xfrm>
          </p:grpSpPr>
          <p:sp>
            <p:nvSpPr>
              <p:cNvPr id="14" name="TextBox 20"/>
              <p:cNvSpPr>
                <a:spLocks noChangeArrowheads="1"/>
              </p:cNvSpPr>
              <p:nvPr/>
            </p:nvSpPr>
            <p:spPr bwMode="auto">
              <a:xfrm>
                <a:off x="7113910" y="1828846"/>
                <a:ext cx="5509260" cy="3209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1400" dirty="0" smtClean="0">
                    <a:sym typeface="+mn-ea"/>
                  </a:rPr>
                  <a:t>data['TotalCharges'].apply(pd.to_numeric, errors='coerce') </a:t>
                </a:r>
                <a:r>
                  <a:rPr lang="en-US" altLang="zh-CN" sz="1400" dirty="0" smtClean="0">
                    <a:sym typeface="+mn-ea"/>
                  </a:rPr>
                  <a:t> </a:t>
                </a:r>
                <a:r>
                  <a:rPr lang="zh-CN" altLang="en-US" sz="1400" dirty="0" smtClean="0">
                    <a:sym typeface="+mn-ea"/>
                  </a:rPr>
                  <a:t>convert_numeric如果为True，则尝试强制转换为数字，不可转换的变为NaN</a:t>
                </a: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400" dirty="0" smtClean="0">
                    <a:sym typeface="+mn-ea"/>
                  </a:rPr>
                  <a:t>print("此时TotalCharges存在%s行缺失样本。" % </a:t>
                </a: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400" dirty="0" smtClean="0">
                    <a:sym typeface="+mn-ea"/>
                  </a:rPr>
                  <a:t>data['TotalCharges'].isnull().sum())</a:t>
                </a:r>
                <a:r>
                  <a:rPr lang="en-US" altLang="zh-CN" sz="1400" dirty="0" smtClean="0">
                    <a:sym typeface="+mn-ea"/>
                  </a:rPr>
                  <a:t>   </a:t>
                </a:r>
                <a:r>
                  <a:rPr lang="zh-CN" altLang="en-US" sz="1400" dirty="0" smtClean="0">
                    <a:sym typeface="+mn-ea"/>
                  </a:rPr>
                  <a:t>这里还有空值</a:t>
                </a: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endParaRPr lang="zh-CN" altLang="en-US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zh-CN" altLang="en-US" sz="1400" dirty="0" smtClean="0">
                    <a:sym typeface="+mn-ea"/>
                  </a:rPr>
                  <a:t>data['TotalCharges'].fillna(data['MonthlyCharges'])   </a:t>
                </a:r>
                <a:endParaRPr lang="zh-CN" altLang="en-US" sz="1400" dirty="0" smtClean="0"/>
              </a:p>
              <a:p>
                <a:pPr algn="l">
                  <a:lnSpc>
                    <a:spcPct val="130000"/>
                  </a:lnSpc>
                </a:pPr>
                <a:endParaRPr lang="en-US" altLang="zh-CN" sz="1400" dirty="0" smtClean="0">
                  <a:sym typeface="+mn-ea"/>
                </a:endParaRPr>
              </a:p>
              <a:p>
                <a:pPr algn="l">
                  <a:lnSpc>
                    <a:spcPct val="130000"/>
                  </a:lnSpc>
                </a:pPr>
                <a:r>
                  <a:rPr lang="en-US" altLang="zh-CN" sz="1400" dirty="0" smtClean="0">
                    <a:sym typeface="+mn-ea"/>
                  </a:rPr>
                  <a:t>data['TotalCharges'].fillna(0)</a:t>
                </a:r>
                <a:endParaRPr lang="en-US" altLang="zh-CN" sz="1400" dirty="0" smtClean="0"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4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  <p:sp>
            <p:nvSpPr>
              <p:cNvPr id="15" name="矩形 21"/>
              <p:cNvSpPr>
                <a:spLocks noChangeArrowheads="1"/>
              </p:cNvSpPr>
              <p:nvPr/>
            </p:nvSpPr>
            <p:spPr bwMode="auto">
              <a:xfrm>
                <a:off x="7670170" y="1081451"/>
                <a:ext cx="2878661" cy="491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:r>
                  <a:rPr lang="zh-CN" altLang="en-US" sz="2000" dirty="0" smtClean="0">
                    <a:sym typeface="+mn-ea"/>
                  </a:rPr>
                  <a:t>三、缺失值处理</a:t>
                </a:r>
                <a:endParaRPr lang="en-US" altLang="zh-CN" sz="2000" dirty="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数据预处理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1404620"/>
            <a:ext cx="4541520" cy="461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431135"/>
            <a:ext cx="3778093" cy="460375"/>
            <a:chOff x="0" y="431135"/>
            <a:chExt cx="3778093" cy="460375"/>
          </a:xfrm>
        </p:grpSpPr>
        <p:sp>
          <p:nvSpPr>
            <p:cNvPr id="38" name="矩形 21"/>
            <p:cNvSpPr>
              <a:spLocks noChangeArrowheads="1"/>
            </p:cNvSpPr>
            <p:nvPr/>
          </p:nvSpPr>
          <p:spPr bwMode="auto">
            <a:xfrm>
              <a:off x="1283914" y="431135"/>
              <a:ext cx="2494179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OPPOSans M" panose="00020600040101010101" pitchFamily="18" charset="-122"/>
                  <a:sym typeface="思源黑体 CN Regular" panose="020B0500000000000000" pitchFamily="34" charset="-122"/>
                </a:rPr>
                <a:t>数据预处理</a:t>
              </a:r>
              <a:endParaRPr lang="zh-CN" altLang="en-US" sz="24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POSans M" panose="00020600040101010101" pitchFamily="18" charset="-122"/>
                <a:sym typeface="思源黑体 CN Regular" panose="020B0500000000000000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0" y="517548"/>
              <a:ext cx="1148916" cy="2888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71855" y="1132205"/>
            <a:ext cx="10738485" cy="2410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dirty="0" smtClean="0"/>
              <a:t>四、重复值处理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data.shape[0] - data.drop_duplicates().shape[0]</a:t>
            </a:r>
            <a:r>
              <a:rPr lang="en-US" altLang="zh-CN" sz="1600" dirty="0" smtClean="0"/>
              <a:t>          </a:t>
            </a:r>
            <a:r>
              <a:rPr lang="zh-CN" altLang="en-US" sz="1600" dirty="0" smtClean="0"/>
              <a:t>这里是</a:t>
            </a:r>
            <a:r>
              <a:rPr lang="en-US" altLang="zh-CN" sz="1600" dirty="0" smtClean="0"/>
              <a:t>0</a:t>
            </a:r>
            <a:endParaRPr lang="en-US" altLang="zh-CN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r>
              <a:rPr lang="zh-CN" altLang="en-US" dirty="0" smtClean="0">
                <a:sym typeface="+mn-ea"/>
              </a:rPr>
              <a:t>五、异常值查看</a:t>
            </a:r>
            <a:endParaRPr lang="zh-CN" altLang="en-US" dirty="0" smtClean="0"/>
          </a:p>
          <a:p>
            <a:pPr algn="l">
              <a:lnSpc>
                <a:spcPct val="130000"/>
              </a:lnSpc>
            </a:pPr>
            <a:r>
              <a:rPr lang="en-US" altLang="zh-CN" sz="1600" dirty="0" smtClean="0">
                <a:sym typeface="+mn-ea"/>
              </a:rPr>
              <a:t>     </a:t>
            </a:r>
            <a:r>
              <a:rPr lang="zh-CN" altLang="en-US" sz="1600" dirty="0" smtClean="0">
                <a:sym typeface="+mn-ea"/>
              </a:rPr>
              <a:t>发现数值一切正差</a:t>
            </a: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  <a:p>
            <a:pPr algn="l">
              <a:lnSpc>
                <a:spcPct val="130000"/>
              </a:lnSpc>
            </a:pPr>
            <a:endParaRPr lang="zh-CN" altLang="en-US" sz="1600" dirty="0" smtClean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5945" y="2843530"/>
            <a:ext cx="9488170" cy="361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755,&quot;width&quot;:20355}"/>
</p:tagLst>
</file>

<file path=ppt/tags/tag2.xml><?xml version="1.0" encoding="utf-8"?>
<p:tagLst xmlns:p="http://schemas.openxmlformats.org/presentationml/2006/main">
  <p:tag name="KSO_WM_UNIT_DIAGRAM_MODELTYPE" val="flashPicture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SUBTYPE" val="f"/>
  <p:tag name="KSO_WM_UNIT_TYPE" val="ζ_i"/>
  <p:tag name="KSO_WM_UNIT_INDEX" val="1_1"/>
  <p:tag name="KSO_WM_UNIT_ID" val="mixed20199727_1*ζ_i*1_1"/>
  <p:tag name="KSO_WM_TEMPLATE_CATEGORY" val="mixed"/>
  <p:tag name="KSO_WM_TEMPLATE_INDEX" val="20199727"/>
  <p:tag name="KSO_WM_UNIT_LAYERLEVEL" val="1_1"/>
  <p:tag name="KSO_WM_TAG_VERSION" val="1.0"/>
  <p:tag name="KSO_WM_BEAUTIFY_FLAG" val="#wm#"/>
  <p:tag name="PA" val="v5.2.9"/>
</p:tagLst>
</file>

<file path=ppt/tags/tag3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mixed20199727_1*ζ_h_d*1_1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4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2_1"/>
  <p:tag name="KSO_WM_UNIT_ID" val="mixed20199727_1*ζ_h_d*1_2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5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3_1"/>
  <p:tag name="KSO_WM_UNIT_ID" val="mixed20199727_1*ζ_h_d*1_3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6.xml><?xml version="1.0" encoding="utf-8"?>
<p:tagLst xmlns:p="http://schemas.openxmlformats.org/presentationml/2006/main">
  <p:tag name="RESOURCELIBID_ANIM" val="305"/>
  <p:tag name="KSO_WM_UNIT_DIAGRAM_MODELTYPE" val="flashPicture"/>
  <p:tag name="KSO_WM_UNIT_VALUE" val="1368*10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4_1"/>
  <p:tag name="KSO_WM_UNIT_ID" val="mixed20199727_1*ζ_h_d*1_4_1"/>
  <p:tag name="KSO_WM_TEMPLATE_CATEGORY" val="mixed"/>
  <p:tag name="KSO_WM_TEMPLATE_INDEX" val="20199727"/>
  <p:tag name="KSO_WM_UNIT_LAYERLEVEL" val="1_1_1"/>
  <p:tag name="KSO_WM_TAG_VERSION" val="1.0"/>
  <p:tag name="KSO_WM_BEAUTIFY_FLAG" val="#wm#"/>
  <p:tag name="PA" val="v5.2.9"/>
  <p:tag name="KSO_WM_UNIT_SUPPORT_UNIT_TYPE" val="[&quot;all&quot;]"/>
  <p:tag name="KSO_WM_UNIT_FLASH_PICTURE_RATE" val="2"/>
</p:tagLst>
</file>

<file path=ppt/tags/tag7.xml><?xml version="1.0" encoding="utf-8"?>
<p:tagLst xmlns:p="http://schemas.openxmlformats.org/presentationml/2006/main">
  <p:tag name="KSO_WM_UNIT_FLASH_PICTURE_TYPE" val="0"/>
</p:tagLst>
</file>

<file path=ppt/tags/tag8.xml><?xml version="1.0" encoding="utf-8"?>
<p:tagLst xmlns:p="http://schemas.openxmlformats.org/presentationml/2006/main">
  <p:tag name="KSO_WPP_MARK_KEY" val="92da1c61-16d2-44e2-87b2-95d9ed21090d"/>
  <p:tag name="COMMONDATA" val="eyJoZGlkIjoiM2ZmMjQ5Zjk4Nzc0YTVmYmY2YjY0NWU0MzQxOTcxZWQifQ=="/>
</p:tagLst>
</file>

<file path=ppt/theme/theme1.xml><?xml version="1.0" encoding="utf-8"?>
<a:theme xmlns:a="http://schemas.openxmlformats.org/drawingml/2006/main" name="Office 主题">
  <a:themeElements>
    <a:clrScheme name="自定义 14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099B7"/>
      </a:accent1>
      <a:accent2>
        <a:srgbClr val="2099B7"/>
      </a:accent2>
      <a:accent3>
        <a:srgbClr val="2099B7"/>
      </a:accent3>
      <a:accent4>
        <a:srgbClr val="2099B7"/>
      </a:accent4>
      <a:accent5>
        <a:srgbClr val="2099B7"/>
      </a:accent5>
      <a:accent6>
        <a:srgbClr val="2099B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6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wshic2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50800" dist="50800" dir="5400000" algn="tl" rotWithShape="0">
            <a:prstClr val="black">
              <a:alpha val="2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91440" tIns="45720" rIns="91440" bIns="45720" rtlCol="0" anchor="ctr"/>
      <a:lstStyle>
        <a:defPPr algn="l">
          <a:defRPr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2734</Words>
  <Application>WPS 演示</Application>
  <PresentationFormat>宽屏</PresentationFormat>
  <Paragraphs>263</Paragraphs>
  <Slides>25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思源黑体 CN Regular</vt:lpstr>
      <vt:lpstr>字体圈欣意冠黑体</vt:lpstr>
      <vt:lpstr>黑体</vt:lpstr>
      <vt:lpstr>思源黑体 CN Bold</vt:lpstr>
      <vt:lpstr>OPPOSans M</vt:lpstr>
      <vt:lpstr>Arial Unicode MS</vt:lpstr>
      <vt:lpstr>等线</vt:lpstr>
      <vt:lpstr>Calibri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OfficeAid</dc:creator>
  <cp:lastModifiedBy>逆时针的回忆</cp:lastModifiedBy>
  <cp:revision>113</cp:revision>
  <dcterms:created xsi:type="dcterms:W3CDTF">2021-12-03T15:02:00Z</dcterms:created>
  <dcterms:modified xsi:type="dcterms:W3CDTF">2022-07-03T01:37:43Z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2020-02-05T06:37:12.9878749Z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89c6ad07-8c1d-4d14-9bf2-7c9e75e60edc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2052-11.1.0.11830</vt:lpwstr>
  </property>
  <property fmtid="{D5CDD505-2E9C-101B-9397-08002B2CF9AE}" pid="12" name="ICV">
    <vt:lpwstr>AFC50F5863F84E369AFAA7204C00EE4E</vt:lpwstr>
  </property>
</Properties>
</file>